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58" r:id="rId3"/>
    <p:sldId id="299" r:id="rId4"/>
    <p:sldId id="298" r:id="rId5"/>
    <p:sldId id="285" r:id="rId6"/>
    <p:sldId id="286" r:id="rId7"/>
    <p:sldId id="287" r:id="rId8"/>
    <p:sldId id="280" r:id="rId9"/>
    <p:sldId id="288" r:id="rId10"/>
    <p:sldId id="289" r:id="rId11"/>
    <p:sldId id="290" r:id="rId12"/>
    <p:sldId id="291" r:id="rId13"/>
    <p:sldId id="292" r:id="rId14"/>
    <p:sldId id="293" r:id="rId15"/>
    <p:sldId id="294" r:id="rId16"/>
    <p:sldId id="295" r:id="rId17"/>
    <p:sldId id="296" r:id="rId18"/>
    <p:sldId id="279" r:id="rId1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CC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A83A509C-AEBE-4810-A007-FBF03215C37E}" type="datetimeFigureOut">
              <a:rPr lang="en-US" smtClean="0"/>
              <a:pPr/>
              <a:t>25-04-2014</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CA2902BA-6F77-4C2E-92D5-7C0C35B10199}" type="slidenum">
              <a:rPr lang="en-US" smtClean="0"/>
              <a:pPr/>
              <a:t>‹#›</a:t>
            </a:fld>
            <a:endParaRPr lang="en-US"/>
          </a:p>
        </p:txBody>
      </p:sp>
    </p:spTree>
    <p:extLst>
      <p:ext uri="{BB962C8B-B14F-4D97-AF65-F5344CB8AC3E}">
        <p14:creationId xmlns:p14="http://schemas.microsoft.com/office/powerpoint/2010/main" xmlns="" val="547054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D6A70D9-6181-44B6-A44C-FEBF50D6788F}" type="datetimeFigureOut">
              <a:rPr lang="en-US" smtClean="0"/>
              <a:pPr/>
              <a:t>25-04-2014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4144C1-3A81-47AA-A077-3710B9CDAAD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6A70D9-6181-44B6-A44C-FEBF50D6788F}" type="datetimeFigureOut">
              <a:rPr lang="en-US" smtClean="0"/>
              <a:pPr/>
              <a:t>25-04-2014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4144C1-3A81-47AA-A077-3710B9CDAA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6A70D9-6181-44B6-A44C-FEBF50D6788F}" type="datetimeFigureOut">
              <a:rPr lang="en-US" smtClean="0"/>
              <a:pPr/>
              <a:t>25-04-2014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4144C1-3A81-47AA-A077-3710B9CDAA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6A70D9-6181-44B6-A44C-FEBF50D6788F}" type="datetimeFigureOut">
              <a:rPr lang="en-US" smtClean="0"/>
              <a:pPr/>
              <a:t>25-04-2014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4144C1-3A81-47AA-A077-3710B9CDAA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6A70D9-6181-44B6-A44C-FEBF50D6788F}" type="datetimeFigureOut">
              <a:rPr lang="en-US" smtClean="0"/>
              <a:pPr/>
              <a:t>25-04-2014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4144C1-3A81-47AA-A077-3710B9CDAAD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D6A70D9-6181-44B6-A44C-FEBF50D6788F}" type="datetimeFigureOut">
              <a:rPr lang="en-US" smtClean="0"/>
              <a:pPr/>
              <a:t>25-04-2014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4144C1-3A81-47AA-A077-3710B9CDAA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6A70D9-6181-44B6-A44C-FEBF50D6788F}" type="datetimeFigureOut">
              <a:rPr lang="en-US" smtClean="0"/>
              <a:pPr/>
              <a:t>25-04-2014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4144C1-3A81-47AA-A077-3710B9CDAA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6A70D9-6181-44B6-A44C-FEBF50D6788F}" type="datetimeFigureOut">
              <a:rPr lang="en-US" smtClean="0"/>
              <a:pPr/>
              <a:t>25-04-2014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4144C1-3A81-47AA-A077-3710B9CDAA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6A70D9-6181-44B6-A44C-FEBF50D6788F}" type="datetimeFigureOut">
              <a:rPr lang="en-US" smtClean="0"/>
              <a:pPr/>
              <a:t>25-04-2014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4144C1-3A81-47AA-A077-3710B9CDAA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6A70D9-6181-44B6-A44C-FEBF50D6788F}" type="datetimeFigureOut">
              <a:rPr lang="en-US" smtClean="0"/>
              <a:pPr/>
              <a:t>25-04-2014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4144C1-3A81-47AA-A077-3710B9CDAA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6A70D9-6181-44B6-A44C-FEBF50D6788F}" type="datetimeFigureOut">
              <a:rPr lang="en-US" smtClean="0"/>
              <a:pPr/>
              <a:t>25-04-2014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4144C1-3A81-47AA-A077-3710B9CDAAD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6A70D9-6181-44B6-A44C-FEBF50D6788F}" type="datetimeFigureOut">
              <a:rPr lang="en-US" smtClean="0"/>
              <a:pPr/>
              <a:t>25-04-2014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4144C1-3A81-47AA-A077-3710B9CDAAD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3.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4.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16.png"/><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17.png"/><Relationship Id="rId5" Type="http://schemas.openxmlformats.org/officeDocument/2006/relationships/image" Target="../media/image4.pn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hyperlink" Target="mailto:enterprise@eestpl.com" TargetMode="External"/><Relationship Id="rId7" Type="http://schemas.openxmlformats.org/officeDocument/2006/relationships/hyperlink" Target="http://www.tallychampsclub.com/" TargetMode="Externa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pic>
        <p:nvPicPr>
          <p:cNvPr id="7" name="Picture 6" descr="tt11.png"/>
          <p:cNvPicPr>
            <a:picLocks noChangeAspect="1"/>
          </p:cNvPicPr>
          <p:nvPr/>
        </p:nvPicPr>
        <p:blipFill>
          <a:blip r:embed="rId3" cstate="print"/>
          <a:stretch>
            <a:fillRect/>
          </a:stretch>
        </p:blipFill>
        <p:spPr>
          <a:xfrm>
            <a:off x="6781800" y="838200"/>
            <a:ext cx="1981200" cy="277091"/>
          </a:xfrm>
          <a:prstGeom prst="rect">
            <a:avLst/>
          </a:prstGeom>
        </p:spPr>
      </p:pic>
      <p:pic>
        <p:nvPicPr>
          <p:cNvPr id="9" name="Picture 8" descr="tally.png"/>
          <p:cNvPicPr>
            <a:picLocks noChangeAspect="1"/>
          </p:cNvPicPr>
          <p:nvPr/>
        </p:nvPicPr>
        <p:blipFill>
          <a:blip r:embed="rId4" cstate="print"/>
          <a:stretch>
            <a:fillRect/>
          </a:stretch>
        </p:blipFill>
        <p:spPr>
          <a:xfrm>
            <a:off x="7162800" y="152400"/>
            <a:ext cx="1372176" cy="703680"/>
          </a:xfrm>
          <a:prstGeom prst="rect">
            <a:avLst/>
          </a:prstGeom>
        </p:spPr>
      </p:pic>
      <p:sp>
        <p:nvSpPr>
          <p:cNvPr id="13" name="TextBox 12"/>
          <p:cNvSpPr txBox="1"/>
          <p:nvPr/>
        </p:nvSpPr>
        <p:spPr>
          <a:xfrm>
            <a:off x="3200400" y="5410200"/>
            <a:ext cx="184731" cy="369332"/>
          </a:xfrm>
          <a:prstGeom prst="rect">
            <a:avLst/>
          </a:prstGeom>
          <a:noFill/>
        </p:spPr>
        <p:txBody>
          <a:bodyPr wrap="none" rtlCol="0">
            <a:spAutoFit/>
          </a:bodyPr>
          <a:lstStyle/>
          <a:p>
            <a:endParaRPr lang="en-US" dirty="0"/>
          </a:p>
        </p:txBody>
      </p:sp>
      <p:sp>
        <p:nvSpPr>
          <p:cNvPr id="14" name="TextBox 13"/>
          <p:cNvSpPr txBox="1"/>
          <p:nvPr/>
        </p:nvSpPr>
        <p:spPr>
          <a:xfrm>
            <a:off x="1828800" y="3530025"/>
            <a:ext cx="7010400" cy="584775"/>
          </a:xfrm>
          <a:prstGeom prst="rect">
            <a:avLst/>
          </a:prstGeom>
          <a:noFill/>
        </p:spPr>
        <p:txBody>
          <a:bodyPr wrap="square" rtlCol="0">
            <a:spAutoFit/>
          </a:bodyPr>
          <a:lstStyle/>
          <a:p>
            <a:pPr algn="ctr"/>
            <a:r>
              <a:rPr lang="en-US" sz="3200" dirty="0" smtClean="0">
                <a:latin typeface="Adobe Garamond Pro Bold" pitchFamily="18" charset="0"/>
              </a:rPr>
              <a:t>LANDED COST MODULE</a:t>
            </a:r>
            <a:endParaRPr lang="en-US" sz="3200" b="1" dirty="0">
              <a:latin typeface="Adobe Garamond Pro Bold" pitchFamily="18" charset="0"/>
            </a:endParaRPr>
          </a:p>
        </p:txBody>
      </p:sp>
      <p:sp>
        <p:nvSpPr>
          <p:cNvPr id="16" name="Rounded Rectangle 15"/>
          <p:cNvSpPr/>
          <p:nvPr/>
        </p:nvSpPr>
        <p:spPr>
          <a:xfrm>
            <a:off x="3962400" y="2615625"/>
            <a:ext cx="2514600" cy="609600"/>
          </a:xfrm>
          <a:prstGeom prst="roundRect">
            <a:avLst/>
          </a:prstGeom>
          <a:solidFill>
            <a:srgbClr val="CC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4196588" y="2640450"/>
            <a:ext cx="2053896" cy="584775"/>
          </a:xfrm>
          <a:prstGeom prst="rect">
            <a:avLst/>
          </a:prstGeom>
          <a:noFill/>
        </p:spPr>
        <p:txBody>
          <a:bodyPr wrap="none" lIns="91440" tIns="45720" rIns="91440" bIns="45720">
            <a:spAutoFit/>
          </a:bodyPr>
          <a:lstStyle/>
          <a:p>
            <a:pPr algn="ctr"/>
            <a:r>
              <a:rPr lang="en-US" sz="3200" dirty="0" smtClean="0">
                <a:solidFill>
                  <a:schemeClr val="bg1"/>
                </a:solidFill>
                <a:latin typeface="Adobe Garamond Pro Bold" pitchFamily="18" charset="0"/>
              </a:rPr>
              <a:t>Tally.ERP9</a:t>
            </a:r>
            <a:endParaRPr lang="en-US" sz="3200" b="0" cap="none" spc="0" dirty="0">
              <a:ln w="18415" cmpd="sng">
                <a:solidFill>
                  <a:srgbClr val="FFFFFF"/>
                </a:solidFill>
                <a:prstDash val="solid"/>
              </a:ln>
              <a:solidFill>
                <a:schemeClr val="bg1"/>
              </a:solidFill>
              <a:effectLst>
                <a:outerShdw blurRad="63500" dir="3600000" algn="tl" rotWithShape="0">
                  <a:srgbClr val="000000">
                    <a:alpha val="70000"/>
                  </a:srgbClr>
                </a:outerShdw>
              </a:effectLst>
              <a:latin typeface="Adobe Garamond Pro Bold" pitchFamily="18" charset="0"/>
            </a:endParaRPr>
          </a:p>
        </p:txBody>
      </p:sp>
      <p:pic>
        <p:nvPicPr>
          <p:cNvPr id="26" name="Picture 25" descr="11.png"/>
          <p:cNvPicPr>
            <a:picLocks noChangeAspect="1"/>
          </p:cNvPicPr>
          <p:nvPr/>
        </p:nvPicPr>
        <p:blipFill>
          <a:blip r:embed="rId5" cstate="print"/>
          <a:stretch>
            <a:fillRect/>
          </a:stretch>
        </p:blipFill>
        <p:spPr>
          <a:xfrm>
            <a:off x="1831846" y="84607"/>
            <a:ext cx="1901954" cy="1237417"/>
          </a:xfrm>
          <a:prstGeom prst="rect">
            <a:avLst/>
          </a:prstGeom>
        </p:spPr>
      </p:pic>
      <p:sp>
        <p:nvSpPr>
          <p:cNvPr id="27" name="Right Arrow 26"/>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3310966" y="6062246"/>
            <a:ext cx="1397434"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a:t>
            </a:r>
            <a:endParaRPr lang="en-US" sz="1600" dirty="0">
              <a:latin typeface="Goudy Old Style" panose="02020502050305020303" pitchFamily="18" charset="0"/>
            </a:endParaRPr>
          </a:p>
        </p:txBody>
      </p:sp>
      <p:sp>
        <p:nvSpPr>
          <p:cNvPr id="29" name="TextBox 28"/>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30" name="TextBox 29"/>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700" fill="hold"/>
                                        <p:tgtEl>
                                          <p:spTgt spid="4"/>
                                        </p:tgtEl>
                                        <p:attrNameLst>
                                          <p:attrName>ppt_x</p:attrName>
                                        </p:attrNameLst>
                                      </p:cBhvr>
                                      <p:tavLst>
                                        <p:tav tm="0">
                                          <p:val>
                                            <p:strVal val="0-#ppt_w/2"/>
                                          </p:val>
                                        </p:tav>
                                        <p:tav tm="100000">
                                          <p:val>
                                            <p:strVal val="#ppt_x"/>
                                          </p:val>
                                        </p:tav>
                                      </p:tavLst>
                                    </p:anim>
                                    <p:anim calcmode="lin" valueType="num">
                                      <p:cBhvr additive="base">
                                        <p:cTn id="8" dur="7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700"/>
                            </p:stCondLst>
                            <p:childTnLst>
                              <p:par>
                                <p:cTn id="10" presetID="55" presetClass="entr" presetSubtype="0" fill="hold" nodeType="afterEffect">
                                  <p:stCondLst>
                                    <p:cond delay="0"/>
                                  </p:stCondLst>
                                  <p:childTnLst>
                                    <p:set>
                                      <p:cBhvr>
                                        <p:cTn id="11" dur="1" fill="hold">
                                          <p:stCondLst>
                                            <p:cond delay="0"/>
                                          </p:stCondLst>
                                        </p:cTn>
                                        <p:tgtEl>
                                          <p:spTgt spid="26"/>
                                        </p:tgtEl>
                                        <p:attrNameLst>
                                          <p:attrName>style.visibility</p:attrName>
                                        </p:attrNameLst>
                                      </p:cBhvr>
                                      <p:to>
                                        <p:strVal val="visible"/>
                                      </p:to>
                                    </p:set>
                                    <p:anim calcmode="lin" valueType="num">
                                      <p:cBhvr>
                                        <p:cTn id="12" dur="500" fill="hold"/>
                                        <p:tgtEl>
                                          <p:spTgt spid="26"/>
                                        </p:tgtEl>
                                        <p:attrNameLst>
                                          <p:attrName>ppt_w</p:attrName>
                                        </p:attrNameLst>
                                      </p:cBhvr>
                                      <p:tavLst>
                                        <p:tav tm="0">
                                          <p:val>
                                            <p:strVal val="#ppt_w*0.70"/>
                                          </p:val>
                                        </p:tav>
                                        <p:tav tm="100000">
                                          <p:val>
                                            <p:strVal val="#ppt_w"/>
                                          </p:val>
                                        </p:tav>
                                      </p:tavLst>
                                    </p:anim>
                                    <p:anim calcmode="lin" valueType="num">
                                      <p:cBhvr>
                                        <p:cTn id="13" dur="500" fill="hold"/>
                                        <p:tgtEl>
                                          <p:spTgt spid="26"/>
                                        </p:tgtEl>
                                        <p:attrNameLst>
                                          <p:attrName>ppt_h</p:attrName>
                                        </p:attrNameLst>
                                      </p:cBhvr>
                                      <p:tavLst>
                                        <p:tav tm="0">
                                          <p:val>
                                            <p:strVal val="#ppt_h"/>
                                          </p:val>
                                        </p:tav>
                                        <p:tav tm="100000">
                                          <p:val>
                                            <p:strVal val="#ppt_h"/>
                                          </p:val>
                                        </p:tav>
                                      </p:tavLst>
                                    </p:anim>
                                    <p:animEffect transition="in" filter="fade">
                                      <p:cBhvr>
                                        <p:cTn id="14" dur="500"/>
                                        <p:tgtEl>
                                          <p:spTgt spid="26"/>
                                        </p:tgtEl>
                                      </p:cBhvr>
                                    </p:animEffect>
                                  </p:childTnLst>
                                </p:cTn>
                              </p:par>
                            </p:childTnLst>
                          </p:cTn>
                        </p:par>
                        <p:par>
                          <p:cTn id="15" fill="hold">
                            <p:stCondLst>
                              <p:cond delay="1200"/>
                            </p:stCondLst>
                            <p:childTnLst>
                              <p:par>
                                <p:cTn id="16" presetID="2" presetClass="entr" presetSubtype="2" fill="hold" nodeType="after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1+#ppt_w/2"/>
                                          </p:val>
                                        </p:tav>
                                        <p:tav tm="100000">
                                          <p:val>
                                            <p:strVal val="#ppt_x"/>
                                          </p:val>
                                        </p:tav>
                                      </p:tavLst>
                                    </p:anim>
                                    <p:anim calcmode="lin" valueType="num">
                                      <p:cBhvr additive="base">
                                        <p:cTn id="19" dur="500" fill="hold"/>
                                        <p:tgtEl>
                                          <p:spTgt spid="9"/>
                                        </p:tgtEl>
                                        <p:attrNameLst>
                                          <p:attrName>ppt_y</p:attrName>
                                        </p:attrNameLst>
                                      </p:cBhvr>
                                      <p:tavLst>
                                        <p:tav tm="0">
                                          <p:val>
                                            <p:strVal val="#ppt_y"/>
                                          </p:val>
                                        </p:tav>
                                        <p:tav tm="100000">
                                          <p:val>
                                            <p:strVal val="#ppt_y"/>
                                          </p:val>
                                        </p:tav>
                                      </p:tavLst>
                                    </p:anim>
                                  </p:childTnLst>
                                </p:cTn>
                              </p:par>
                            </p:childTnLst>
                          </p:cTn>
                        </p:par>
                        <p:par>
                          <p:cTn id="20" fill="hold">
                            <p:stCondLst>
                              <p:cond delay="1700"/>
                            </p:stCondLst>
                            <p:childTnLst>
                              <p:par>
                                <p:cTn id="21" presetID="2" presetClass="entr" presetSubtype="2" fill="hold" nodeType="after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1+#ppt_w/2"/>
                                          </p:val>
                                        </p:tav>
                                        <p:tav tm="100000">
                                          <p:val>
                                            <p:strVal val="#ppt_x"/>
                                          </p:val>
                                        </p:tav>
                                      </p:tavLst>
                                    </p:anim>
                                    <p:anim calcmode="lin" valueType="num">
                                      <p:cBhvr additive="base">
                                        <p:cTn id="24" dur="500" fill="hold"/>
                                        <p:tgtEl>
                                          <p:spTgt spid="7"/>
                                        </p:tgtEl>
                                        <p:attrNameLst>
                                          <p:attrName>ppt_y</p:attrName>
                                        </p:attrNameLst>
                                      </p:cBhvr>
                                      <p:tavLst>
                                        <p:tav tm="0">
                                          <p:val>
                                            <p:strVal val="#ppt_y"/>
                                          </p:val>
                                        </p:tav>
                                        <p:tav tm="100000">
                                          <p:val>
                                            <p:strVal val="#ppt_y"/>
                                          </p:val>
                                        </p:tav>
                                      </p:tavLst>
                                    </p:anim>
                                  </p:childTnLst>
                                </p:cTn>
                              </p:par>
                            </p:childTnLst>
                          </p:cTn>
                        </p:par>
                        <p:par>
                          <p:cTn id="25" fill="hold">
                            <p:stCondLst>
                              <p:cond delay="2200"/>
                            </p:stCondLst>
                            <p:childTnLst>
                              <p:par>
                                <p:cTn id="26" presetID="2" presetClass="entr" presetSubtype="8" fill="hold" grpId="0" nodeType="afterEffect">
                                  <p:stCondLst>
                                    <p:cond delay="0"/>
                                  </p:stCondLst>
                                  <p:childTnLst>
                                    <p:set>
                                      <p:cBhvr>
                                        <p:cTn id="27" dur="1" fill="hold">
                                          <p:stCondLst>
                                            <p:cond delay="0"/>
                                          </p:stCondLst>
                                        </p:cTn>
                                        <p:tgtEl>
                                          <p:spTgt spid="16"/>
                                        </p:tgtEl>
                                        <p:attrNameLst>
                                          <p:attrName>style.visibility</p:attrName>
                                        </p:attrNameLst>
                                      </p:cBhvr>
                                      <p:to>
                                        <p:strVal val="visible"/>
                                      </p:to>
                                    </p:set>
                                    <p:anim calcmode="lin" valueType="num">
                                      <p:cBhvr additive="base">
                                        <p:cTn id="28" dur="500" fill="hold"/>
                                        <p:tgtEl>
                                          <p:spTgt spid="16"/>
                                        </p:tgtEl>
                                        <p:attrNameLst>
                                          <p:attrName>ppt_x</p:attrName>
                                        </p:attrNameLst>
                                      </p:cBhvr>
                                      <p:tavLst>
                                        <p:tav tm="0">
                                          <p:val>
                                            <p:strVal val="0-#ppt_w/2"/>
                                          </p:val>
                                        </p:tav>
                                        <p:tav tm="100000">
                                          <p:val>
                                            <p:strVal val="#ppt_x"/>
                                          </p:val>
                                        </p:tav>
                                      </p:tavLst>
                                    </p:anim>
                                    <p:anim calcmode="lin" valueType="num">
                                      <p:cBhvr additive="base">
                                        <p:cTn id="29" dur="500" fill="hold"/>
                                        <p:tgtEl>
                                          <p:spTgt spid="16"/>
                                        </p:tgtEl>
                                        <p:attrNameLst>
                                          <p:attrName>ppt_y</p:attrName>
                                        </p:attrNameLst>
                                      </p:cBhvr>
                                      <p:tavLst>
                                        <p:tav tm="0">
                                          <p:val>
                                            <p:strVal val="#ppt_y"/>
                                          </p:val>
                                        </p:tav>
                                        <p:tav tm="100000">
                                          <p:val>
                                            <p:strVal val="#ppt_y"/>
                                          </p:val>
                                        </p:tav>
                                      </p:tavLst>
                                    </p:anim>
                                  </p:childTnLst>
                                </p:cTn>
                              </p:par>
                              <p:par>
                                <p:cTn id="30" presetID="2" presetClass="entr" presetSubtype="8" fill="hold" grpId="0" nodeType="withEffect">
                                  <p:stCondLst>
                                    <p:cond delay="0"/>
                                  </p:stCondLst>
                                  <p:childTnLst>
                                    <p:set>
                                      <p:cBhvr>
                                        <p:cTn id="31" dur="1" fill="hold">
                                          <p:stCondLst>
                                            <p:cond delay="0"/>
                                          </p:stCondLst>
                                        </p:cTn>
                                        <p:tgtEl>
                                          <p:spTgt spid="19"/>
                                        </p:tgtEl>
                                        <p:attrNameLst>
                                          <p:attrName>style.visibility</p:attrName>
                                        </p:attrNameLst>
                                      </p:cBhvr>
                                      <p:to>
                                        <p:strVal val="visible"/>
                                      </p:to>
                                    </p:set>
                                    <p:anim calcmode="lin" valueType="num">
                                      <p:cBhvr additive="base">
                                        <p:cTn id="32" dur="500" fill="hold"/>
                                        <p:tgtEl>
                                          <p:spTgt spid="19"/>
                                        </p:tgtEl>
                                        <p:attrNameLst>
                                          <p:attrName>ppt_x</p:attrName>
                                        </p:attrNameLst>
                                      </p:cBhvr>
                                      <p:tavLst>
                                        <p:tav tm="0">
                                          <p:val>
                                            <p:strVal val="0-#ppt_w/2"/>
                                          </p:val>
                                        </p:tav>
                                        <p:tav tm="100000">
                                          <p:val>
                                            <p:strVal val="#ppt_x"/>
                                          </p:val>
                                        </p:tav>
                                      </p:tavLst>
                                    </p:anim>
                                    <p:anim calcmode="lin" valueType="num">
                                      <p:cBhvr additive="base">
                                        <p:cTn id="33" dur="500" fill="hold"/>
                                        <p:tgtEl>
                                          <p:spTgt spid="19"/>
                                        </p:tgtEl>
                                        <p:attrNameLst>
                                          <p:attrName>ppt_y</p:attrName>
                                        </p:attrNameLst>
                                      </p:cBhvr>
                                      <p:tavLst>
                                        <p:tav tm="0">
                                          <p:val>
                                            <p:strVal val="#ppt_y"/>
                                          </p:val>
                                        </p:tav>
                                        <p:tav tm="100000">
                                          <p:val>
                                            <p:strVal val="#ppt_y"/>
                                          </p:val>
                                        </p:tav>
                                      </p:tavLst>
                                    </p:anim>
                                  </p:childTnLst>
                                </p:cTn>
                              </p:par>
                            </p:childTnLst>
                          </p:cTn>
                        </p:par>
                        <p:par>
                          <p:cTn id="34" fill="hold">
                            <p:stCondLst>
                              <p:cond delay="2700"/>
                            </p:stCondLst>
                            <p:childTnLst>
                              <p:par>
                                <p:cTn id="35" presetID="37" presetClass="entr" presetSubtype="0" fill="hold" grpId="0" nodeType="after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anim calcmode="lin" valueType="num">
                                      <p:cBhvr>
                                        <p:cTn id="38" dur="500" fill="hold"/>
                                        <p:tgtEl>
                                          <p:spTgt spid="14"/>
                                        </p:tgtEl>
                                        <p:attrNameLst>
                                          <p:attrName>ppt_x</p:attrName>
                                        </p:attrNameLst>
                                      </p:cBhvr>
                                      <p:tavLst>
                                        <p:tav tm="0">
                                          <p:val>
                                            <p:strVal val="#ppt_x"/>
                                          </p:val>
                                        </p:tav>
                                        <p:tav tm="100000">
                                          <p:val>
                                            <p:strVal val="#ppt_x"/>
                                          </p:val>
                                        </p:tav>
                                      </p:tavLst>
                                    </p:anim>
                                    <p:anim calcmode="lin" valueType="num">
                                      <p:cBhvr>
                                        <p:cTn id="39" dur="450" decel="100000" fill="hold"/>
                                        <p:tgtEl>
                                          <p:spTgt spid="14"/>
                                        </p:tgtEl>
                                        <p:attrNameLst>
                                          <p:attrName>ppt_y</p:attrName>
                                        </p:attrNameLst>
                                      </p:cBhvr>
                                      <p:tavLst>
                                        <p:tav tm="0">
                                          <p:val>
                                            <p:strVal val="#ppt_y+1"/>
                                          </p:val>
                                        </p:tav>
                                        <p:tav tm="100000">
                                          <p:val>
                                            <p:strVal val="#ppt_y-.03"/>
                                          </p:val>
                                        </p:tav>
                                      </p:tavLst>
                                    </p:anim>
                                    <p:anim calcmode="lin" valueType="num">
                                      <p:cBhvr>
                                        <p:cTn id="40" dur="50" accel="100000" fill="hold">
                                          <p:stCondLst>
                                            <p:cond delay="450"/>
                                          </p:stCondLst>
                                        </p:cTn>
                                        <p:tgtEl>
                                          <p:spTgt spid="14"/>
                                        </p:tgtEl>
                                        <p:attrNameLst>
                                          <p:attrName>ppt_y</p:attrName>
                                        </p:attrNameLst>
                                      </p:cBhvr>
                                      <p:tavLst>
                                        <p:tav tm="0">
                                          <p:val>
                                            <p:strVal val="#ppt_y-.03"/>
                                          </p:val>
                                        </p:tav>
                                        <p:tav tm="100000">
                                          <p:val>
                                            <p:strVal val="#ppt_y"/>
                                          </p:val>
                                        </p:tav>
                                      </p:tavLst>
                                    </p:anim>
                                  </p:childTnLst>
                                </p:cTn>
                              </p:par>
                            </p:childTnLst>
                          </p:cTn>
                        </p:par>
                        <p:par>
                          <p:cTn id="41" fill="hold">
                            <p:stCondLst>
                              <p:cond delay="3200"/>
                            </p:stCondLst>
                            <p:childTnLst>
                              <p:par>
                                <p:cTn id="42" presetID="2" presetClass="entr" presetSubtype="8" fill="hold" grpId="0" nodeType="afterEffect">
                                  <p:stCondLst>
                                    <p:cond delay="0"/>
                                  </p:stCondLst>
                                  <p:childTnLst>
                                    <p:set>
                                      <p:cBhvr>
                                        <p:cTn id="43" dur="1" fill="hold">
                                          <p:stCondLst>
                                            <p:cond delay="0"/>
                                          </p:stCondLst>
                                        </p:cTn>
                                        <p:tgtEl>
                                          <p:spTgt spid="28"/>
                                        </p:tgtEl>
                                        <p:attrNameLst>
                                          <p:attrName>style.visibility</p:attrName>
                                        </p:attrNameLst>
                                      </p:cBhvr>
                                      <p:to>
                                        <p:strVal val="visible"/>
                                      </p:to>
                                    </p:set>
                                    <p:anim calcmode="lin" valueType="num">
                                      <p:cBhvr additive="base">
                                        <p:cTn id="44" dur="500" fill="hold"/>
                                        <p:tgtEl>
                                          <p:spTgt spid="28"/>
                                        </p:tgtEl>
                                        <p:attrNameLst>
                                          <p:attrName>ppt_x</p:attrName>
                                        </p:attrNameLst>
                                      </p:cBhvr>
                                      <p:tavLst>
                                        <p:tav tm="0">
                                          <p:val>
                                            <p:strVal val="0-#ppt_w/2"/>
                                          </p:val>
                                        </p:tav>
                                        <p:tav tm="100000">
                                          <p:val>
                                            <p:strVal val="#ppt_x"/>
                                          </p:val>
                                        </p:tav>
                                      </p:tavLst>
                                    </p:anim>
                                    <p:anim calcmode="lin" valueType="num">
                                      <p:cBhvr additive="base">
                                        <p:cTn id="45" dur="500" fill="hold"/>
                                        <p:tgtEl>
                                          <p:spTgt spid="28"/>
                                        </p:tgtEl>
                                        <p:attrNameLst>
                                          <p:attrName>ppt_y</p:attrName>
                                        </p:attrNameLst>
                                      </p:cBhvr>
                                      <p:tavLst>
                                        <p:tav tm="0">
                                          <p:val>
                                            <p:strVal val="#ppt_y"/>
                                          </p:val>
                                        </p:tav>
                                        <p:tav tm="100000">
                                          <p:val>
                                            <p:strVal val="#ppt_y"/>
                                          </p:val>
                                        </p:tav>
                                      </p:tavLst>
                                    </p:anim>
                                  </p:childTnLst>
                                </p:cTn>
                              </p:par>
                            </p:childTnLst>
                          </p:cTn>
                        </p:par>
                        <p:par>
                          <p:cTn id="46" fill="hold">
                            <p:stCondLst>
                              <p:cond delay="3700"/>
                            </p:stCondLst>
                            <p:childTnLst>
                              <p:par>
                                <p:cTn id="47" presetID="2" presetClass="entr" presetSubtype="2" fill="hold" grpId="0" nodeType="afterEffect">
                                  <p:stCondLst>
                                    <p:cond delay="0"/>
                                  </p:stCondLst>
                                  <p:childTnLst>
                                    <p:set>
                                      <p:cBhvr>
                                        <p:cTn id="48" dur="1" fill="hold">
                                          <p:stCondLst>
                                            <p:cond delay="0"/>
                                          </p:stCondLst>
                                        </p:cTn>
                                        <p:tgtEl>
                                          <p:spTgt spid="29"/>
                                        </p:tgtEl>
                                        <p:attrNameLst>
                                          <p:attrName>style.visibility</p:attrName>
                                        </p:attrNameLst>
                                      </p:cBhvr>
                                      <p:to>
                                        <p:strVal val="visible"/>
                                      </p:to>
                                    </p:set>
                                    <p:anim calcmode="lin" valueType="num">
                                      <p:cBhvr additive="base">
                                        <p:cTn id="49" dur="500" fill="hold"/>
                                        <p:tgtEl>
                                          <p:spTgt spid="29"/>
                                        </p:tgtEl>
                                        <p:attrNameLst>
                                          <p:attrName>ppt_x</p:attrName>
                                        </p:attrNameLst>
                                      </p:cBhvr>
                                      <p:tavLst>
                                        <p:tav tm="0">
                                          <p:val>
                                            <p:strVal val="1+#ppt_w/2"/>
                                          </p:val>
                                        </p:tav>
                                        <p:tav tm="100000">
                                          <p:val>
                                            <p:strVal val="#ppt_x"/>
                                          </p:val>
                                        </p:tav>
                                      </p:tavLst>
                                    </p:anim>
                                    <p:anim calcmode="lin" valueType="num">
                                      <p:cBhvr additive="base">
                                        <p:cTn id="50" dur="500" fill="hold"/>
                                        <p:tgtEl>
                                          <p:spTgt spid="29"/>
                                        </p:tgtEl>
                                        <p:attrNameLst>
                                          <p:attrName>ppt_y</p:attrName>
                                        </p:attrNameLst>
                                      </p:cBhvr>
                                      <p:tavLst>
                                        <p:tav tm="0">
                                          <p:val>
                                            <p:strVal val="#ppt_y"/>
                                          </p:val>
                                        </p:tav>
                                        <p:tav tm="100000">
                                          <p:val>
                                            <p:strVal val="#ppt_y"/>
                                          </p:val>
                                        </p:tav>
                                      </p:tavLst>
                                    </p:anim>
                                  </p:childTnLst>
                                </p:cTn>
                              </p:par>
                            </p:childTnLst>
                          </p:cTn>
                        </p:par>
                        <p:par>
                          <p:cTn id="51" fill="hold">
                            <p:stCondLst>
                              <p:cond delay="4200"/>
                            </p:stCondLst>
                            <p:childTnLst>
                              <p:par>
                                <p:cTn id="52" presetID="2" presetClass="entr" presetSubtype="4" fill="hold" grpId="0" nodeType="afterEffect">
                                  <p:stCondLst>
                                    <p:cond delay="0"/>
                                  </p:stCondLst>
                                  <p:childTnLst>
                                    <p:set>
                                      <p:cBhvr>
                                        <p:cTn id="53" dur="1" fill="hold">
                                          <p:stCondLst>
                                            <p:cond delay="0"/>
                                          </p:stCondLst>
                                        </p:cTn>
                                        <p:tgtEl>
                                          <p:spTgt spid="30"/>
                                        </p:tgtEl>
                                        <p:attrNameLst>
                                          <p:attrName>style.visibility</p:attrName>
                                        </p:attrNameLst>
                                      </p:cBhvr>
                                      <p:to>
                                        <p:strVal val="visible"/>
                                      </p:to>
                                    </p:set>
                                    <p:anim calcmode="lin" valueType="num">
                                      <p:cBhvr additive="base">
                                        <p:cTn id="54" dur="500" fill="hold"/>
                                        <p:tgtEl>
                                          <p:spTgt spid="30"/>
                                        </p:tgtEl>
                                        <p:attrNameLst>
                                          <p:attrName>ppt_x</p:attrName>
                                        </p:attrNameLst>
                                      </p:cBhvr>
                                      <p:tavLst>
                                        <p:tav tm="0">
                                          <p:val>
                                            <p:strVal val="#ppt_x"/>
                                          </p:val>
                                        </p:tav>
                                        <p:tav tm="100000">
                                          <p:val>
                                            <p:strVal val="#ppt_x"/>
                                          </p:val>
                                        </p:tav>
                                      </p:tavLst>
                                    </p:anim>
                                    <p:anim calcmode="lin" valueType="num">
                                      <p:cBhvr additive="base">
                                        <p:cTn id="55" dur="500" fill="hold"/>
                                        <p:tgtEl>
                                          <p:spTgt spid="30"/>
                                        </p:tgtEl>
                                        <p:attrNameLst>
                                          <p:attrName>ppt_y</p:attrName>
                                        </p:attrNameLst>
                                      </p:cBhvr>
                                      <p:tavLst>
                                        <p:tav tm="0">
                                          <p:val>
                                            <p:strVal val="1+#ppt_h/2"/>
                                          </p:val>
                                        </p:tav>
                                        <p:tav tm="100000">
                                          <p:val>
                                            <p:strVal val="#ppt_y"/>
                                          </p:val>
                                        </p:tav>
                                      </p:tavLst>
                                    </p:anim>
                                  </p:childTnLst>
                                </p:cTn>
                              </p:par>
                            </p:childTnLst>
                          </p:cTn>
                        </p:par>
                        <p:par>
                          <p:cTn id="56" fill="hold">
                            <p:stCondLst>
                              <p:cond delay="4700"/>
                            </p:stCondLst>
                            <p:childTnLst>
                              <p:par>
                                <p:cTn id="57" presetID="2" presetClass="entr" presetSubtype="8" fill="hold" nodeType="afterEffect">
                                  <p:stCondLst>
                                    <p:cond delay="0"/>
                                  </p:stCondLst>
                                  <p:childTnLst>
                                    <p:set>
                                      <p:cBhvr>
                                        <p:cTn id="58" dur="1" fill="hold">
                                          <p:stCondLst>
                                            <p:cond delay="0"/>
                                          </p:stCondLst>
                                        </p:cTn>
                                        <p:tgtEl>
                                          <p:spTgt spid="27"/>
                                        </p:tgtEl>
                                        <p:attrNameLst>
                                          <p:attrName>style.visibility</p:attrName>
                                        </p:attrNameLst>
                                      </p:cBhvr>
                                      <p:to>
                                        <p:strVal val="visible"/>
                                      </p:to>
                                    </p:set>
                                    <p:anim calcmode="lin" valueType="num">
                                      <p:cBhvr additive="base">
                                        <p:cTn id="59" dur="500" fill="hold"/>
                                        <p:tgtEl>
                                          <p:spTgt spid="27"/>
                                        </p:tgtEl>
                                        <p:attrNameLst>
                                          <p:attrName>ppt_x</p:attrName>
                                        </p:attrNameLst>
                                      </p:cBhvr>
                                      <p:tavLst>
                                        <p:tav tm="0">
                                          <p:val>
                                            <p:strVal val="0-#ppt_w/2"/>
                                          </p:val>
                                        </p:tav>
                                        <p:tav tm="100000">
                                          <p:val>
                                            <p:strVal val="#ppt_x"/>
                                          </p:val>
                                        </p:tav>
                                      </p:tavLst>
                                    </p:anim>
                                    <p:anim calcmode="lin" valueType="num">
                                      <p:cBhvr additive="base">
                                        <p:cTn id="60" dur="500" fill="hold"/>
                                        <p:tgtEl>
                                          <p:spTgt spid="2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animBg="1"/>
      <p:bldP spid="19" grpId="0"/>
      <p:bldP spid="28" grpId="0"/>
      <p:bldP spid="29" grpId="0"/>
      <p:bldP spid="3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4" name="TextBox 33"/>
          <p:cNvSpPr txBox="1"/>
          <p:nvPr/>
        </p:nvSpPr>
        <p:spPr>
          <a:xfrm>
            <a:off x="3310966" y="6062246"/>
            <a:ext cx="1439112"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 </a:t>
            </a:r>
            <a:endParaRPr lang="en-US" sz="1600" dirty="0">
              <a:latin typeface="Goudy Old Style" panose="02020502050305020303" pitchFamily="18" charset="0"/>
            </a:endParaRPr>
          </a:p>
        </p:txBody>
      </p:sp>
      <p:sp>
        <p:nvSpPr>
          <p:cNvPr id="35" name="TextBox 34"/>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36" name="TextBox 35"/>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pic>
        <p:nvPicPr>
          <p:cNvPr id="14" name="Picture 13" descr="tt11.png"/>
          <p:cNvPicPr>
            <a:picLocks noChangeAspect="1"/>
          </p:cNvPicPr>
          <p:nvPr/>
        </p:nvPicPr>
        <p:blipFill>
          <a:blip r:embed="rId3" cstate="print"/>
          <a:stretch>
            <a:fillRect/>
          </a:stretch>
        </p:blipFill>
        <p:spPr>
          <a:xfrm>
            <a:off x="6781800" y="838200"/>
            <a:ext cx="1981200" cy="277091"/>
          </a:xfrm>
          <a:prstGeom prst="rect">
            <a:avLst/>
          </a:prstGeom>
        </p:spPr>
      </p:pic>
      <p:pic>
        <p:nvPicPr>
          <p:cNvPr id="15" name="Picture 14" descr="tally.png"/>
          <p:cNvPicPr>
            <a:picLocks noChangeAspect="1"/>
          </p:cNvPicPr>
          <p:nvPr/>
        </p:nvPicPr>
        <p:blipFill>
          <a:blip r:embed="rId4" cstate="print"/>
          <a:stretch>
            <a:fillRect/>
          </a:stretch>
        </p:blipFill>
        <p:spPr>
          <a:xfrm>
            <a:off x="7162800" y="152400"/>
            <a:ext cx="1372176" cy="703680"/>
          </a:xfrm>
          <a:prstGeom prst="rect">
            <a:avLst/>
          </a:prstGeom>
        </p:spPr>
      </p:pic>
      <p:pic>
        <p:nvPicPr>
          <p:cNvPr id="16" name="Picture 15" descr="11.png"/>
          <p:cNvPicPr>
            <a:picLocks noChangeAspect="1"/>
          </p:cNvPicPr>
          <p:nvPr/>
        </p:nvPicPr>
        <p:blipFill>
          <a:blip r:embed="rId5" cstate="print"/>
          <a:stretch>
            <a:fillRect/>
          </a:stretch>
        </p:blipFill>
        <p:spPr>
          <a:xfrm>
            <a:off x="1831846" y="84607"/>
            <a:ext cx="1901954" cy="1237417"/>
          </a:xfrm>
          <a:prstGeom prst="rect">
            <a:avLst/>
          </a:prstGeom>
        </p:spPr>
      </p:pic>
      <p:sp>
        <p:nvSpPr>
          <p:cNvPr id="17" name="Right Arrow 16"/>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1828800" y="1271007"/>
            <a:ext cx="7010400" cy="430887"/>
          </a:xfrm>
          <a:prstGeom prst="rect">
            <a:avLst/>
          </a:prstGeom>
          <a:noFill/>
        </p:spPr>
        <p:txBody>
          <a:bodyPr wrap="square" rtlCol="0">
            <a:spAutoFit/>
          </a:bodyPr>
          <a:lstStyle/>
          <a:p>
            <a:pPr algn="ctr"/>
            <a:r>
              <a:rPr lang="en-US" sz="2200" dirty="0" smtClean="0">
                <a:solidFill>
                  <a:srgbClr val="CC0000"/>
                </a:solidFill>
                <a:effectLst>
                  <a:outerShdw blurRad="38100" dist="38100" dir="2700000" algn="tl">
                    <a:srgbClr val="000000">
                      <a:alpha val="43137"/>
                    </a:srgbClr>
                  </a:outerShdw>
                </a:effectLst>
                <a:latin typeface="Adobe Garamond Pro Bold" pitchFamily="18" charset="0"/>
              </a:rPr>
              <a:t> Creating a Expense Payable Ledger</a:t>
            </a:r>
          </a:p>
        </p:txBody>
      </p:sp>
      <p:sp>
        <p:nvSpPr>
          <p:cNvPr id="22" name="TextBox 21"/>
          <p:cNvSpPr txBox="1"/>
          <p:nvPr/>
        </p:nvSpPr>
        <p:spPr>
          <a:xfrm>
            <a:off x="1935581" y="2971800"/>
            <a:ext cx="6522619" cy="369332"/>
          </a:xfrm>
          <a:prstGeom prst="rect">
            <a:avLst/>
          </a:prstGeom>
          <a:noFill/>
        </p:spPr>
        <p:txBody>
          <a:bodyPr wrap="none" rtlCol="0">
            <a:spAutoFit/>
          </a:bodyPr>
          <a:lstStyle/>
          <a:p>
            <a:r>
              <a:rPr lang="en-US" dirty="0" smtClean="0"/>
              <a:t> The Expense Payable Ledger Creation screen is displayed as shown:</a:t>
            </a:r>
          </a:p>
        </p:txBody>
      </p:sp>
      <p:sp>
        <p:nvSpPr>
          <p:cNvPr id="23" name="TextBox 22"/>
          <p:cNvSpPr txBox="1"/>
          <p:nvPr/>
        </p:nvSpPr>
        <p:spPr>
          <a:xfrm>
            <a:off x="1688305" y="1779344"/>
            <a:ext cx="7455695" cy="1200329"/>
          </a:xfrm>
          <a:prstGeom prst="rect">
            <a:avLst/>
          </a:prstGeom>
          <a:noFill/>
        </p:spPr>
        <p:txBody>
          <a:bodyPr wrap="none" rtlCol="0">
            <a:spAutoFit/>
          </a:bodyPr>
          <a:lstStyle/>
          <a:p>
            <a:pPr>
              <a:buFont typeface="Wingdings" pitchFamily="2" charset="2"/>
              <a:buChar char="Ø"/>
            </a:pPr>
            <a:r>
              <a:rPr lang="en-US" dirty="0" smtClean="0">
                <a:latin typeface="Bell MT" pitchFamily="18" charset="0"/>
              </a:rPr>
              <a:t> We need to </a:t>
            </a:r>
            <a:r>
              <a:rPr lang="en-US" b="1" dirty="0" smtClean="0">
                <a:latin typeface="Bell MT" pitchFamily="18" charset="0"/>
              </a:rPr>
              <a:t>create </a:t>
            </a:r>
            <a:r>
              <a:rPr lang="en-US" dirty="0" smtClean="0">
                <a:latin typeface="Bell MT" pitchFamily="18" charset="0"/>
              </a:rPr>
              <a:t>the </a:t>
            </a:r>
            <a:r>
              <a:rPr lang="en-US" b="1" dirty="0" smtClean="0">
                <a:latin typeface="Bell MT" pitchFamily="18" charset="0"/>
              </a:rPr>
              <a:t>payable ledger</a:t>
            </a:r>
            <a:r>
              <a:rPr lang="en-US" dirty="0" smtClean="0">
                <a:latin typeface="Bell MT" pitchFamily="18" charset="0"/>
              </a:rPr>
              <a:t> under </a:t>
            </a:r>
            <a:r>
              <a:rPr lang="en-US" b="1" dirty="0" smtClean="0">
                <a:latin typeface="Bell MT" pitchFamily="18" charset="0"/>
              </a:rPr>
              <a:t>Current liabilities/ Sundry </a:t>
            </a:r>
          </a:p>
          <a:p>
            <a:r>
              <a:rPr lang="en-US" b="1" dirty="0" smtClean="0">
                <a:latin typeface="Bell MT" pitchFamily="18" charset="0"/>
              </a:rPr>
              <a:t>     Creditors </a:t>
            </a:r>
            <a:r>
              <a:rPr lang="en-US" dirty="0" smtClean="0">
                <a:latin typeface="Bell MT" pitchFamily="18" charset="0"/>
              </a:rPr>
              <a:t>for</a:t>
            </a:r>
            <a:r>
              <a:rPr lang="en-US" b="1" dirty="0" smtClean="0">
                <a:latin typeface="Bell MT" pitchFamily="18" charset="0"/>
              </a:rPr>
              <a:t> </a:t>
            </a:r>
            <a:r>
              <a:rPr lang="en-US" dirty="0" smtClean="0">
                <a:latin typeface="Bell MT" pitchFamily="18" charset="0"/>
              </a:rPr>
              <a:t>allocating </a:t>
            </a:r>
            <a:r>
              <a:rPr lang="en-US" b="1" dirty="0" smtClean="0">
                <a:latin typeface="Bell MT" pitchFamily="18" charset="0"/>
              </a:rPr>
              <a:t>all the expenses</a:t>
            </a:r>
            <a:r>
              <a:rPr lang="en-US" dirty="0" smtClean="0">
                <a:latin typeface="Bell MT" pitchFamily="18" charset="0"/>
              </a:rPr>
              <a:t>,. The payable ledger can either </a:t>
            </a:r>
          </a:p>
          <a:p>
            <a:r>
              <a:rPr lang="en-US" dirty="0" smtClean="0">
                <a:latin typeface="Bell MT" pitchFamily="18" charset="0"/>
              </a:rPr>
              <a:t>     be </a:t>
            </a:r>
            <a:r>
              <a:rPr lang="en-US" b="1" dirty="0" smtClean="0">
                <a:latin typeface="Bell MT" pitchFamily="18" charset="0"/>
              </a:rPr>
              <a:t>Freight/ Expenses Payable</a:t>
            </a:r>
            <a:r>
              <a:rPr lang="en-US" dirty="0" smtClean="0">
                <a:latin typeface="Bell MT" pitchFamily="18" charset="0"/>
              </a:rPr>
              <a:t> etc or we can credit to vendor (sundry </a:t>
            </a:r>
          </a:p>
          <a:p>
            <a:r>
              <a:rPr lang="en-US" dirty="0" smtClean="0">
                <a:latin typeface="Bell MT" pitchFamily="18" charset="0"/>
              </a:rPr>
              <a:t>     creditors) directly incase if the bills are received. </a:t>
            </a:r>
          </a:p>
        </p:txBody>
      </p:sp>
      <p:pic>
        <p:nvPicPr>
          <p:cNvPr id="25" name="Picture 24"/>
          <p:cNvPicPr/>
          <p:nvPr/>
        </p:nvPicPr>
        <p:blipFill>
          <a:blip r:embed="rId6" cstate="print"/>
          <a:srcRect/>
          <a:stretch>
            <a:fillRect/>
          </a:stretch>
        </p:blipFill>
        <p:spPr bwMode="auto">
          <a:xfrm>
            <a:off x="2133600" y="3358660"/>
            <a:ext cx="5915025" cy="2733675"/>
          </a:xfrm>
          <a:prstGeom prst="rect">
            <a:avLst/>
          </a:prstGeom>
          <a:noFill/>
          <a:ln w="9525">
            <a:noFill/>
            <a:miter lim="800000"/>
            <a:headEnd/>
            <a:tailEnd/>
          </a:ln>
        </p:spPr>
      </p:pic>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0-#ppt_w/2"/>
                                          </p:val>
                                        </p:tav>
                                        <p:tav tm="100000">
                                          <p:val>
                                            <p:strVal val="#ppt_x"/>
                                          </p:val>
                                        </p:tav>
                                      </p:tavLst>
                                    </p:anim>
                                    <p:anim calcmode="lin" valueType="num">
                                      <p:cBhvr additive="base">
                                        <p:cTn id="8" dur="500" fill="hold"/>
                                        <p:tgtEl>
                                          <p:spTgt spid="1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23"/>
                                        </p:tgtEl>
                                        <p:attrNameLst>
                                          <p:attrName>style.visibility</p:attrName>
                                        </p:attrNameLst>
                                      </p:cBhvr>
                                      <p:to>
                                        <p:strVal val="visible"/>
                                      </p:to>
                                    </p:set>
                                    <p:anim calcmode="lin" valueType="num">
                                      <p:cBhvr additive="base">
                                        <p:cTn id="12" dur="500" fill="hold"/>
                                        <p:tgtEl>
                                          <p:spTgt spid="23"/>
                                        </p:tgtEl>
                                        <p:attrNameLst>
                                          <p:attrName>ppt_x</p:attrName>
                                        </p:attrNameLst>
                                      </p:cBhvr>
                                      <p:tavLst>
                                        <p:tav tm="0">
                                          <p:val>
                                            <p:strVal val="0-#ppt_w/2"/>
                                          </p:val>
                                        </p:tav>
                                        <p:tav tm="100000">
                                          <p:val>
                                            <p:strVal val="#ppt_x"/>
                                          </p:val>
                                        </p:tav>
                                      </p:tavLst>
                                    </p:anim>
                                    <p:anim calcmode="lin" valueType="num">
                                      <p:cBhvr additive="base">
                                        <p:cTn id="13" dur="500" fill="hold"/>
                                        <p:tgtEl>
                                          <p:spTgt spid="23"/>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2"/>
                                        </p:tgtEl>
                                        <p:attrNameLst>
                                          <p:attrName>style.visibility</p:attrName>
                                        </p:attrNameLst>
                                      </p:cBhvr>
                                      <p:to>
                                        <p:strVal val="visible"/>
                                      </p:to>
                                    </p:set>
                                    <p:anim calcmode="lin" valueType="num">
                                      <p:cBhvr additive="base">
                                        <p:cTn id="17" dur="500" fill="hold"/>
                                        <p:tgtEl>
                                          <p:spTgt spid="22"/>
                                        </p:tgtEl>
                                        <p:attrNameLst>
                                          <p:attrName>ppt_x</p:attrName>
                                        </p:attrNameLst>
                                      </p:cBhvr>
                                      <p:tavLst>
                                        <p:tav tm="0">
                                          <p:val>
                                            <p:strVal val="#ppt_x"/>
                                          </p:val>
                                        </p:tav>
                                        <p:tav tm="100000">
                                          <p:val>
                                            <p:strVal val="#ppt_x"/>
                                          </p:val>
                                        </p:tav>
                                      </p:tavLst>
                                    </p:anim>
                                    <p:anim calcmode="lin" valueType="num">
                                      <p:cBhvr additive="base">
                                        <p:cTn id="18" dur="500" fill="hold"/>
                                        <p:tgtEl>
                                          <p:spTgt spid="22"/>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12" fill="hold" nodeType="afterEffect">
                                  <p:stCondLst>
                                    <p:cond delay="0"/>
                                  </p:stCondLst>
                                  <p:childTnLst>
                                    <p:set>
                                      <p:cBhvr>
                                        <p:cTn id="21" dur="1" fill="hold">
                                          <p:stCondLst>
                                            <p:cond delay="0"/>
                                          </p:stCondLst>
                                        </p:cTn>
                                        <p:tgtEl>
                                          <p:spTgt spid="25"/>
                                        </p:tgtEl>
                                        <p:attrNameLst>
                                          <p:attrName>style.visibility</p:attrName>
                                        </p:attrNameLst>
                                      </p:cBhvr>
                                      <p:to>
                                        <p:strVal val="visible"/>
                                      </p:to>
                                    </p:set>
                                    <p:anim calcmode="lin" valueType="num">
                                      <p:cBhvr additive="base">
                                        <p:cTn id="22" dur="500" fill="hold"/>
                                        <p:tgtEl>
                                          <p:spTgt spid="25"/>
                                        </p:tgtEl>
                                        <p:attrNameLst>
                                          <p:attrName>ppt_x</p:attrName>
                                        </p:attrNameLst>
                                      </p:cBhvr>
                                      <p:tavLst>
                                        <p:tav tm="0">
                                          <p:val>
                                            <p:strVal val="0-#ppt_w/2"/>
                                          </p:val>
                                        </p:tav>
                                        <p:tav tm="100000">
                                          <p:val>
                                            <p:strVal val="#ppt_x"/>
                                          </p:val>
                                        </p:tav>
                                      </p:tavLst>
                                    </p:anim>
                                    <p:anim calcmode="lin" valueType="num">
                                      <p:cBhvr additive="base">
                                        <p:cTn id="23" dur="500" fill="hold"/>
                                        <p:tgtEl>
                                          <p:spTgt spid="25"/>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17"/>
                                        </p:tgtEl>
                                        <p:attrNameLst>
                                          <p:attrName>style.visibility</p:attrName>
                                        </p:attrNameLst>
                                      </p:cBhvr>
                                      <p:to>
                                        <p:strVal val="visible"/>
                                      </p:to>
                                    </p:set>
                                    <p:anim calcmode="lin" valueType="num">
                                      <p:cBhvr additive="base">
                                        <p:cTn id="27" dur="500" fill="hold"/>
                                        <p:tgtEl>
                                          <p:spTgt spid="17"/>
                                        </p:tgtEl>
                                        <p:attrNameLst>
                                          <p:attrName>ppt_x</p:attrName>
                                        </p:attrNameLst>
                                      </p:cBhvr>
                                      <p:tavLst>
                                        <p:tav tm="0">
                                          <p:val>
                                            <p:strVal val="0-#ppt_w/2"/>
                                          </p:val>
                                        </p:tav>
                                        <p:tav tm="100000">
                                          <p:val>
                                            <p:strVal val="#ppt_x"/>
                                          </p:val>
                                        </p:tav>
                                      </p:tavLst>
                                    </p:anim>
                                    <p:anim calcmode="lin" valueType="num">
                                      <p:cBhvr additive="base">
                                        <p:cTn id="28" dur="5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2" grpId="0"/>
      <p:bldP spid="2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0" name="TextBox 29"/>
          <p:cNvSpPr txBox="1"/>
          <p:nvPr/>
        </p:nvSpPr>
        <p:spPr>
          <a:xfrm>
            <a:off x="3310966" y="6062246"/>
            <a:ext cx="1439112"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 </a:t>
            </a:r>
            <a:endParaRPr lang="en-US" sz="1600" dirty="0">
              <a:latin typeface="Goudy Old Style" panose="02020502050305020303" pitchFamily="18" charset="0"/>
            </a:endParaRPr>
          </a:p>
        </p:txBody>
      </p:sp>
      <p:sp>
        <p:nvSpPr>
          <p:cNvPr id="31" name="TextBox 30"/>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32" name="TextBox 31"/>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pic>
        <p:nvPicPr>
          <p:cNvPr id="11" name="Picture 10" descr="tt11.png"/>
          <p:cNvPicPr>
            <a:picLocks noChangeAspect="1"/>
          </p:cNvPicPr>
          <p:nvPr/>
        </p:nvPicPr>
        <p:blipFill>
          <a:blip r:embed="rId3" cstate="print"/>
          <a:stretch>
            <a:fillRect/>
          </a:stretch>
        </p:blipFill>
        <p:spPr>
          <a:xfrm>
            <a:off x="6781800" y="838200"/>
            <a:ext cx="1981200" cy="277091"/>
          </a:xfrm>
          <a:prstGeom prst="rect">
            <a:avLst/>
          </a:prstGeom>
        </p:spPr>
      </p:pic>
      <p:pic>
        <p:nvPicPr>
          <p:cNvPr id="12" name="Picture 11" descr="tally.png"/>
          <p:cNvPicPr>
            <a:picLocks noChangeAspect="1"/>
          </p:cNvPicPr>
          <p:nvPr/>
        </p:nvPicPr>
        <p:blipFill>
          <a:blip r:embed="rId4" cstate="print"/>
          <a:stretch>
            <a:fillRect/>
          </a:stretch>
        </p:blipFill>
        <p:spPr>
          <a:xfrm>
            <a:off x="7162800" y="152400"/>
            <a:ext cx="1372176" cy="703680"/>
          </a:xfrm>
          <a:prstGeom prst="rect">
            <a:avLst/>
          </a:prstGeom>
        </p:spPr>
      </p:pic>
      <p:pic>
        <p:nvPicPr>
          <p:cNvPr id="13" name="Picture 12" descr="11.png"/>
          <p:cNvPicPr>
            <a:picLocks noChangeAspect="1"/>
          </p:cNvPicPr>
          <p:nvPr/>
        </p:nvPicPr>
        <p:blipFill>
          <a:blip r:embed="rId5" cstate="print"/>
          <a:stretch>
            <a:fillRect/>
          </a:stretch>
        </p:blipFill>
        <p:spPr>
          <a:xfrm>
            <a:off x="1831846" y="84607"/>
            <a:ext cx="1901954" cy="1237417"/>
          </a:xfrm>
          <a:prstGeom prst="rect">
            <a:avLst/>
          </a:prstGeom>
        </p:spPr>
      </p:pic>
      <p:sp>
        <p:nvSpPr>
          <p:cNvPr id="14" name="Right Arrow 13"/>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1847709" y="2062371"/>
            <a:ext cx="6915291" cy="1061829"/>
          </a:xfrm>
          <a:prstGeom prst="rect">
            <a:avLst/>
          </a:prstGeom>
          <a:noFill/>
        </p:spPr>
        <p:txBody>
          <a:bodyPr wrap="none" rtlCol="0">
            <a:spAutoFit/>
          </a:bodyPr>
          <a:lstStyle/>
          <a:p>
            <a:pPr algn="just">
              <a:buFont typeface="Wingdings" pitchFamily="2" charset="2"/>
              <a:buChar char="Ø"/>
            </a:pPr>
            <a:r>
              <a:rPr lang="en-US" dirty="0" smtClean="0">
                <a:latin typeface="Bell MT" pitchFamily="18" charset="0"/>
              </a:rPr>
              <a:t> After booking the Overhead expenses, we have to pass the necessary </a:t>
            </a:r>
          </a:p>
          <a:p>
            <a:pPr algn="just">
              <a:lnSpc>
                <a:spcPct val="150000"/>
              </a:lnSpc>
            </a:pPr>
            <a:r>
              <a:rPr lang="en-US" dirty="0" smtClean="0">
                <a:latin typeface="Bell MT" pitchFamily="18" charset="0"/>
              </a:rPr>
              <a:t>     reversal entry of the  same under  </a:t>
            </a:r>
            <a:r>
              <a:rPr lang="en-US" b="1" dirty="0" smtClean="0">
                <a:latin typeface="Bell MT" pitchFamily="18" charset="0"/>
              </a:rPr>
              <a:t>Current liabilities </a:t>
            </a:r>
            <a:r>
              <a:rPr lang="en-US" dirty="0" smtClean="0">
                <a:latin typeface="Bell MT" pitchFamily="18" charset="0"/>
              </a:rPr>
              <a:t>to  ensure</a:t>
            </a:r>
          </a:p>
          <a:p>
            <a:pPr algn="just"/>
            <a:r>
              <a:rPr lang="en-US" dirty="0" smtClean="0">
                <a:latin typeface="Bell MT" pitchFamily="18" charset="0"/>
              </a:rPr>
              <a:t>     completion of voucher in the same screen/ voucher below.</a:t>
            </a:r>
          </a:p>
        </p:txBody>
      </p:sp>
      <p:sp>
        <p:nvSpPr>
          <p:cNvPr id="16" name="TextBox 15"/>
          <p:cNvSpPr txBox="1"/>
          <p:nvPr/>
        </p:nvSpPr>
        <p:spPr>
          <a:xfrm>
            <a:off x="1828800" y="1397913"/>
            <a:ext cx="7010400" cy="430887"/>
          </a:xfrm>
          <a:prstGeom prst="rect">
            <a:avLst/>
          </a:prstGeom>
          <a:noFill/>
        </p:spPr>
        <p:txBody>
          <a:bodyPr wrap="square" rtlCol="0">
            <a:spAutoFit/>
          </a:bodyPr>
          <a:lstStyle/>
          <a:p>
            <a:pPr algn="ctr"/>
            <a:r>
              <a:rPr lang="en-US" sz="2200" dirty="0" smtClean="0">
                <a:solidFill>
                  <a:srgbClr val="CC0000"/>
                </a:solidFill>
                <a:effectLst>
                  <a:outerShdw blurRad="38100" dist="38100" dir="2700000" algn="tl">
                    <a:srgbClr val="000000">
                      <a:alpha val="43137"/>
                    </a:srgbClr>
                  </a:outerShdw>
                </a:effectLst>
                <a:latin typeface="Adobe Garamond Pro Bold" pitchFamily="18" charset="0"/>
              </a:rPr>
              <a:t> Creating a Expense Payable Ledger – </a:t>
            </a:r>
            <a:r>
              <a:rPr lang="en-US" sz="2000" dirty="0" smtClean="0">
                <a:solidFill>
                  <a:srgbClr val="CC0000"/>
                </a:solidFill>
                <a:effectLst>
                  <a:outerShdw blurRad="38100" dist="38100" dir="2700000" algn="tl">
                    <a:srgbClr val="000000">
                      <a:alpha val="43137"/>
                    </a:srgbClr>
                  </a:outerShdw>
                </a:effectLst>
                <a:latin typeface="Adobe Garamond Pro Bold" pitchFamily="18" charset="0"/>
              </a:rPr>
              <a:t>(</a:t>
            </a:r>
            <a:r>
              <a:rPr lang="en-US" sz="2000" dirty="0" err="1" smtClean="0">
                <a:solidFill>
                  <a:srgbClr val="CC0000"/>
                </a:solidFill>
                <a:effectLst>
                  <a:outerShdw blurRad="38100" dist="38100" dir="2700000" algn="tl">
                    <a:srgbClr val="000000">
                      <a:alpha val="43137"/>
                    </a:srgbClr>
                  </a:outerShdw>
                </a:effectLst>
                <a:latin typeface="Adobe Garamond Pro Bold" pitchFamily="18" charset="0"/>
              </a:rPr>
              <a:t>contd</a:t>
            </a:r>
            <a:r>
              <a:rPr lang="en-US" sz="2000" dirty="0" smtClean="0">
                <a:solidFill>
                  <a:srgbClr val="CC0000"/>
                </a:solidFill>
                <a:effectLst>
                  <a:outerShdw blurRad="38100" dist="38100" dir="2700000" algn="tl">
                    <a:srgbClr val="000000">
                      <a:alpha val="43137"/>
                    </a:srgbClr>
                  </a:outerShdw>
                </a:effectLst>
                <a:latin typeface="Adobe Garamond Pro Bold" pitchFamily="18" charset="0"/>
              </a:rPr>
              <a:t>)</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0-#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0-#ppt_w/2"/>
                                          </p:val>
                                        </p:tav>
                                        <p:tav tm="100000">
                                          <p:val>
                                            <p:strVal val="#ppt_x"/>
                                          </p:val>
                                        </p:tav>
                                      </p:tavLst>
                                    </p:anim>
                                    <p:anim calcmode="lin" valueType="num">
                                      <p:cBhvr additive="base">
                                        <p:cTn id="13" dur="500" fill="hold"/>
                                        <p:tgtEl>
                                          <p:spTgt spid="15"/>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500" fill="hold"/>
                                        <p:tgtEl>
                                          <p:spTgt spid="14"/>
                                        </p:tgtEl>
                                        <p:attrNameLst>
                                          <p:attrName>ppt_x</p:attrName>
                                        </p:attrNameLst>
                                      </p:cBhvr>
                                      <p:tavLst>
                                        <p:tav tm="0">
                                          <p:val>
                                            <p:strVal val="0-#ppt_w/2"/>
                                          </p:val>
                                        </p:tav>
                                        <p:tav tm="100000">
                                          <p:val>
                                            <p:strVal val="#ppt_x"/>
                                          </p:val>
                                        </p:tav>
                                      </p:tavLst>
                                    </p:anim>
                                    <p:anim calcmode="lin" valueType="num">
                                      <p:cBhvr additive="base">
                                        <p:cTn id="18" dur="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1" name="TextBox 30"/>
          <p:cNvSpPr txBox="1"/>
          <p:nvPr/>
        </p:nvSpPr>
        <p:spPr>
          <a:xfrm>
            <a:off x="3310966" y="6062246"/>
            <a:ext cx="1439112"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 </a:t>
            </a:r>
            <a:endParaRPr lang="en-US" sz="1600" dirty="0">
              <a:latin typeface="Goudy Old Style" panose="02020502050305020303" pitchFamily="18" charset="0"/>
            </a:endParaRPr>
          </a:p>
        </p:txBody>
      </p:sp>
      <p:sp>
        <p:nvSpPr>
          <p:cNvPr id="32" name="TextBox 31"/>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34" name="TextBox 33"/>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pic>
        <p:nvPicPr>
          <p:cNvPr id="15" name="Picture 14" descr="tt11.png"/>
          <p:cNvPicPr>
            <a:picLocks noChangeAspect="1"/>
          </p:cNvPicPr>
          <p:nvPr/>
        </p:nvPicPr>
        <p:blipFill>
          <a:blip r:embed="rId3" cstate="print"/>
          <a:stretch>
            <a:fillRect/>
          </a:stretch>
        </p:blipFill>
        <p:spPr>
          <a:xfrm>
            <a:off x="6781800" y="838200"/>
            <a:ext cx="1981200" cy="277091"/>
          </a:xfrm>
          <a:prstGeom prst="rect">
            <a:avLst/>
          </a:prstGeom>
        </p:spPr>
      </p:pic>
      <p:pic>
        <p:nvPicPr>
          <p:cNvPr id="16" name="Picture 15" descr="tally.png"/>
          <p:cNvPicPr>
            <a:picLocks noChangeAspect="1"/>
          </p:cNvPicPr>
          <p:nvPr/>
        </p:nvPicPr>
        <p:blipFill>
          <a:blip r:embed="rId4" cstate="print"/>
          <a:stretch>
            <a:fillRect/>
          </a:stretch>
        </p:blipFill>
        <p:spPr>
          <a:xfrm>
            <a:off x="7162800" y="152400"/>
            <a:ext cx="1372176" cy="703680"/>
          </a:xfrm>
          <a:prstGeom prst="rect">
            <a:avLst/>
          </a:prstGeom>
        </p:spPr>
      </p:pic>
      <p:pic>
        <p:nvPicPr>
          <p:cNvPr id="17" name="Picture 16" descr="11.png"/>
          <p:cNvPicPr>
            <a:picLocks noChangeAspect="1"/>
          </p:cNvPicPr>
          <p:nvPr/>
        </p:nvPicPr>
        <p:blipFill>
          <a:blip r:embed="rId5" cstate="print"/>
          <a:stretch>
            <a:fillRect/>
          </a:stretch>
        </p:blipFill>
        <p:spPr>
          <a:xfrm>
            <a:off x="1831846" y="84607"/>
            <a:ext cx="1901954" cy="1237417"/>
          </a:xfrm>
          <a:prstGeom prst="rect">
            <a:avLst/>
          </a:prstGeom>
        </p:spPr>
      </p:pic>
      <p:sp>
        <p:nvSpPr>
          <p:cNvPr id="18" name="Right Arrow 17"/>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1828800" y="1295400"/>
            <a:ext cx="6781800" cy="430887"/>
          </a:xfrm>
          <a:prstGeom prst="rect">
            <a:avLst/>
          </a:prstGeom>
          <a:noFill/>
        </p:spPr>
        <p:txBody>
          <a:bodyPr wrap="square" rtlCol="0">
            <a:spAutoFit/>
          </a:bodyPr>
          <a:lstStyle/>
          <a:p>
            <a:pPr algn="ctr"/>
            <a:r>
              <a:rPr lang="en-US" sz="2200" dirty="0" smtClean="0">
                <a:solidFill>
                  <a:srgbClr val="CC0000"/>
                </a:solidFill>
                <a:effectLst>
                  <a:outerShdw blurRad="38100" dist="38100" dir="2700000" algn="tl">
                    <a:srgbClr val="000000">
                      <a:alpha val="43137"/>
                    </a:srgbClr>
                  </a:outerShdw>
                </a:effectLst>
                <a:latin typeface="Adobe Garamond Pro Bold" pitchFamily="18" charset="0"/>
              </a:rPr>
              <a:t>Voucher Entry - Purchase</a:t>
            </a:r>
          </a:p>
        </p:txBody>
      </p:sp>
      <p:sp>
        <p:nvSpPr>
          <p:cNvPr id="22" name="TextBox 21"/>
          <p:cNvSpPr txBox="1"/>
          <p:nvPr/>
        </p:nvSpPr>
        <p:spPr>
          <a:xfrm>
            <a:off x="1752600" y="2514600"/>
            <a:ext cx="5791200" cy="369332"/>
          </a:xfrm>
          <a:prstGeom prst="rect">
            <a:avLst/>
          </a:prstGeom>
          <a:noFill/>
        </p:spPr>
        <p:txBody>
          <a:bodyPr wrap="square" rtlCol="0">
            <a:spAutoFit/>
          </a:bodyPr>
          <a:lstStyle/>
          <a:p>
            <a:pPr>
              <a:buFont typeface="Wingdings" pitchFamily="2" charset="2"/>
              <a:buChar char="Ø"/>
            </a:pPr>
            <a:r>
              <a:rPr lang="en-US" dirty="0" smtClean="0">
                <a:latin typeface="Bell MT" pitchFamily="18" charset="0"/>
              </a:rPr>
              <a:t>  The </a:t>
            </a:r>
            <a:r>
              <a:rPr lang="en-US" b="1" dirty="0" smtClean="0">
                <a:latin typeface="Bell MT" pitchFamily="18" charset="0"/>
              </a:rPr>
              <a:t>Purchase Entry</a:t>
            </a:r>
            <a:r>
              <a:rPr lang="en-US" dirty="0" smtClean="0">
                <a:latin typeface="Bell MT" pitchFamily="18" charset="0"/>
              </a:rPr>
              <a:t> screen is displayed as below:</a:t>
            </a:r>
          </a:p>
        </p:txBody>
      </p:sp>
      <p:sp>
        <p:nvSpPr>
          <p:cNvPr id="23" name="TextBox 22"/>
          <p:cNvSpPr txBox="1"/>
          <p:nvPr/>
        </p:nvSpPr>
        <p:spPr>
          <a:xfrm>
            <a:off x="1752600" y="1752600"/>
            <a:ext cx="6603154" cy="646331"/>
          </a:xfrm>
          <a:prstGeom prst="rect">
            <a:avLst/>
          </a:prstGeom>
          <a:noFill/>
        </p:spPr>
        <p:txBody>
          <a:bodyPr wrap="none" rtlCol="0">
            <a:spAutoFit/>
          </a:bodyPr>
          <a:lstStyle/>
          <a:p>
            <a:pPr>
              <a:buFont typeface="Wingdings" pitchFamily="2" charset="2"/>
              <a:buChar char="Ø"/>
            </a:pPr>
            <a:r>
              <a:rPr lang="en-US" dirty="0" smtClean="0">
                <a:latin typeface="Bell MT" pitchFamily="18" charset="0"/>
              </a:rPr>
              <a:t> </a:t>
            </a:r>
            <a:r>
              <a:rPr lang="en-US" dirty="0" smtClean="0"/>
              <a:t> </a:t>
            </a:r>
            <a:r>
              <a:rPr lang="en-US" dirty="0" smtClean="0">
                <a:latin typeface="Bell MT" pitchFamily="18" charset="0"/>
              </a:rPr>
              <a:t>Go to </a:t>
            </a:r>
            <a:r>
              <a:rPr lang="en-US" b="1" dirty="0" smtClean="0">
                <a:latin typeface="Bell MT" pitchFamily="18" charset="0"/>
              </a:rPr>
              <a:t>Gateway of Tally &gt; Accounting Vouchers  and </a:t>
            </a:r>
            <a:r>
              <a:rPr lang="en-US" dirty="0" smtClean="0">
                <a:latin typeface="Bell MT" pitchFamily="18" charset="0"/>
              </a:rPr>
              <a:t>Click on</a:t>
            </a:r>
          </a:p>
          <a:p>
            <a:r>
              <a:rPr lang="en-US" dirty="0" smtClean="0">
                <a:latin typeface="Bell MT" pitchFamily="18" charset="0"/>
              </a:rPr>
              <a:t> </a:t>
            </a:r>
            <a:r>
              <a:rPr lang="en-US" b="1" dirty="0" smtClean="0">
                <a:latin typeface="Bell MT" pitchFamily="18" charset="0"/>
              </a:rPr>
              <a:t>F9: Purchase</a:t>
            </a:r>
            <a:r>
              <a:rPr lang="en-US" dirty="0" smtClean="0">
                <a:latin typeface="Bell MT" pitchFamily="18" charset="0"/>
              </a:rPr>
              <a:t> on the Button Bar or press </a:t>
            </a:r>
            <a:r>
              <a:rPr lang="en-US" b="1" dirty="0" smtClean="0">
                <a:latin typeface="Bell MT" pitchFamily="18" charset="0"/>
              </a:rPr>
              <a:t>F9</a:t>
            </a:r>
            <a:r>
              <a:rPr lang="en-US" dirty="0" smtClean="0">
                <a:latin typeface="Bell MT" pitchFamily="18" charset="0"/>
              </a:rPr>
              <a:t>.</a:t>
            </a:r>
            <a:endParaRPr lang="en-US" dirty="0">
              <a:latin typeface="Bell MT" pitchFamily="18" charset="0"/>
            </a:endParaRPr>
          </a:p>
        </p:txBody>
      </p:sp>
      <p:sp>
        <p:nvSpPr>
          <p:cNvPr id="25" name="TextBox 24"/>
          <p:cNvSpPr txBox="1"/>
          <p:nvPr/>
        </p:nvSpPr>
        <p:spPr>
          <a:xfrm>
            <a:off x="1828800" y="2962870"/>
            <a:ext cx="7138814" cy="923330"/>
          </a:xfrm>
          <a:prstGeom prst="rect">
            <a:avLst/>
          </a:prstGeom>
          <a:noFill/>
        </p:spPr>
        <p:txBody>
          <a:bodyPr wrap="none" rtlCol="0">
            <a:spAutoFit/>
          </a:bodyPr>
          <a:lstStyle/>
          <a:p>
            <a:r>
              <a:rPr lang="en-US" dirty="0" smtClean="0">
                <a:latin typeface="Bell MT" pitchFamily="18" charset="0"/>
              </a:rPr>
              <a:t>Select the inventory items and usual</a:t>
            </a:r>
            <a:r>
              <a:rPr lang="en-US" b="1" dirty="0" smtClean="0">
                <a:latin typeface="Bell MT" pitchFamily="18" charset="0"/>
              </a:rPr>
              <a:t>,</a:t>
            </a:r>
            <a:r>
              <a:rPr lang="en-US" dirty="0" smtClean="0">
                <a:latin typeface="Bell MT" pitchFamily="18" charset="0"/>
              </a:rPr>
              <a:t> then select the </a:t>
            </a:r>
            <a:r>
              <a:rPr lang="en-US" b="1" dirty="0" smtClean="0">
                <a:latin typeface="Bell MT" pitchFamily="18" charset="0"/>
              </a:rPr>
              <a:t>over head expenses </a:t>
            </a:r>
          </a:p>
          <a:p>
            <a:r>
              <a:rPr lang="en-US" dirty="0" smtClean="0">
                <a:latin typeface="Bell MT" pitchFamily="18" charset="0"/>
              </a:rPr>
              <a:t>(Freight, Custom duty, Clearance, Insurance etc)</a:t>
            </a:r>
            <a:r>
              <a:rPr lang="en-US" b="1" dirty="0" smtClean="0">
                <a:latin typeface="Bell MT" pitchFamily="18" charset="0"/>
              </a:rPr>
              <a:t> </a:t>
            </a:r>
            <a:r>
              <a:rPr lang="en-US" dirty="0" smtClean="0">
                <a:latin typeface="Bell MT" pitchFamily="18" charset="0"/>
              </a:rPr>
              <a:t>under </a:t>
            </a:r>
            <a:r>
              <a:rPr lang="en-US" b="1" dirty="0" smtClean="0">
                <a:latin typeface="Bell MT" pitchFamily="18" charset="0"/>
              </a:rPr>
              <a:t>Landed Cost </a:t>
            </a:r>
          </a:p>
          <a:p>
            <a:r>
              <a:rPr lang="en-US" b="1" dirty="0" smtClean="0">
                <a:latin typeface="Bell MT" pitchFamily="18" charset="0"/>
              </a:rPr>
              <a:t>Allocations</a:t>
            </a:r>
            <a:r>
              <a:rPr lang="en-US" dirty="0" smtClean="0">
                <a:latin typeface="Bell MT" pitchFamily="18" charset="0"/>
              </a:rPr>
              <a:t> as shown in the next slide</a:t>
            </a:r>
            <a:r>
              <a:rPr lang="en-US" dirty="0" smtClean="0">
                <a:solidFill>
                  <a:schemeClr val="tx2"/>
                </a:solidFill>
                <a:latin typeface="Bell MT" pitchFamily="18" charset="0"/>
              </a:rPr>
              <a:t>:</a:t>
            </a:r>
            <a:endParaRPr lang="en-US" dirty="0"/>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0-#ppt_w/2"/>
                                          </p:val>
                                        </p:tav>
                                        <p:tav tm="100000">
                                          <p:val>
                                            <p:strVal val="#ppt_x"/>
                                          </p:val>
                                        </p:tav>
                                      </p:tavLst>
                                    </p:anim>
                                    <p:anim calcmode="lin" valueType="num">
                                      <p:cBhvr additive="base">
                                        <p:cTn id="8" dur="500" fill="hold"/>
                                        <p:tgtEl>
                                          <p:spTgt spid="21"/>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23"/>
                                        </p:tgtEl>
                                        <p:attrNameLst>
                                          <p:attrName>style.visibility</p:attrName>
                                        </p:attrNameLst>
                                      </p:cBhvr>
                                      <p:to>
                                        <p:strVal val="visible"/>
                                      </p:to>
                                    </p:set>
                                    <p:anim calcmode="lin" valueType="num">
                                      <p:cBhvr additive="base">
                                        <p:cTn id="12" dur="500" fill="hold"/>
                                        <p:tgtEl>
                                          <p:spTgt spid="23"/>
                                        </p:tgtEl>
                                        <p:attrNameLst>
                                          <p:attrName>ppt_x</p:attrName>
                                        </p:attrNameLst>
                                      </p:cBhvr>
                                      <p:tavLst>
                                        <p:tav tm="0">
                                          <p:val>
                                            <p:strVal val="0-#ppt_w/2"/>
                                          </p:val>
                                        </p:tav>
                                        <p:tav tm="100000">
                                          <p:val>
                                            <p:strVal val="#ppt_x"/>
                                          </p:val>
                                        </p:tav>
                                      </p:tavLst>
                                    </p:anim>
                                    <p:anim calcmode="lin" valueType="num">
                                      <p:cBhvr additive="base">
                                        <p:cTn id="13" dur="500" fill="hold"/>
                                        <p:tgtEl>
                                          <p:spTgt spid="23"/>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2"/>
                                        </p:tgtEl>
                                        <p:attrNameLst>
                                          <p:attrName>style.visibility</p:attrName>
                                        </p:attrNameLst>
                                      </p:cBhvr>
                                      <p:to>
                                        <p:strVal val="visible"/>
                                      </p:to>
                                    </p:set>
                                    <p:anim calcmode="lin" valueType="num">
                                      <p:cBhvr additive="base">
                                        <p:cTn id="17" dur="500" fill="hold"/>
                                        <p:tgtEl>
                                          <p:spTgt spid="22"/>
                                        </p:tgtEl>
                                        <p:attrNameLst>
                                          <p:attrName>ppt_x</p:attrName>
                                        </p:attrNameLst>
                                      </p:cBhvr>
                                      <p:tavLst>
                                        <p:tav tm="0">
                                          <p:val>
                                            <p:strVal val="#ppt_x"/>
                                          </p:val>
                                        </p:tav>
                                        <p:tav tm="100000">
                                          <p:val>
                                            <p:strVal val="#ppt_x"/>
                                          </p:val>
                                        </p:tav>
                                      </p:tavLst>
                                    </p:anim>
                                    <p:anim calcmode="lin" valueType="num">
                                      <p:cBhvr additive="base">
                                        <p:cTn id="18" dur="500" fill="hold"/>
                                        <p:tgtEl>
                                          <p:spTgt spid="22"/>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25"/>
                                        </p:tgtEl>
                                        <p:attrNameLst>
                                          <p:attrName>style.visibility</p:attrName>
                                        </p:attrNameLst>
                                      </p:cBhvr>
                                      <p:to>
                                        <p:strVal val="visible"/>
                                      </p:to>
                                    </p:set>
                                    <p:anim calcmode="lin" valueType="num">
                                      <p:cBhvr additive="base">
                                        <p:cTn id="22" dur="500" fill="hold"/>
                                        <p:tgtEl>
                                          <p:spTgt spid="25"/>
                                        </p:tgtEl>
                                        <p:attrNameLst>
                                          <p:attrName>ppt_x</p:attrName>
                                        </p:attrNameLst>
                                      </p:cBhvr>
                                      <p:tavLst>
                                        <p:tav tm="0">
                                          <p:val>
                                            <p:strVal val="0-#ppt_w/2"/>
                                          </p:val>
                                        </p:tav>
                                        <p:tav tm="100000">
                                          <p:val>
                                            <p:strVal val="#ppt_x"/>
                                          </p:val>
                                        </p:tav>
                                      </p:tavLst>
                                    </p:anim>
                                    <p:anim calcmode="lin" valueType="num">
                                      <p:cBhvr additive="base">
                                        <p:cTn id="23" dur="500" fill="hold"/>
                                        <p:tgtEl>
                                          <p:spTgt spid="25"/>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18"/>
                                        </p:tgtEl>
                                        <p:attrNameLst>
                                          <p:attrName>style.visibility</p:attrName>
                                        </p:attrNameLst>
                                      </p:cBhvr>
                                      <p:to>
                                        <p:strVal val="visible"/>
                                      </p:to>
                                    </p:set>
                                    <p:anim calcmode="lin" valueType="num">
                                      <p:cBhvr additive="base">
                                        <p:cTn id="27" dur="500" fill="hold"/>
                                        <p:tgtEl>
                                          <p:spTgt spid="18"/>
                                        </p:tgtEl>
                                        <p:attrNameLst>
                                          <p:attrName>ppt_x</p:attrName>
                                        </p:attrNameLst>
                                      </p:cBhvr>
                                      <p:tavLst>
                                        <p:tav tm="0">
                                          <p:val>
                                            <p:strVal val="0-#ppt_w/2"/>
                                          </p:val>
                                        </p:tav>
                                        <p:tav tm="100000">
                                          <p:val>
                                            <p:strVal val="#ppt_x"/>
                                          </p:val>
                                        </p:tav>
                                      </p:tavLst>
                                    </p:anim>
                                    <p:anim calcmode="lin" valueType="num">
                                      <p:cBhvr additive="base">
                                        <p:cTn id="28" dur="50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P spid="2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2" name="TextBox 31"/>
          <p:cNvSpPr txBox="1"/>
          <p:nvPr/>
        </p:nvSpPr>
        <p:spPr>
          <a:xfrm>
            <a:off x="3310966" y="6062246"/>
            <a:ext cx="1439112"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 </a:t>
            </a:r>
            <a:endParaRPr lang="en-US" sz="1600" dirty="0">
              <a:latin typeface="Goudy Old Style" panose="02020502050305020303" pitchFamily="18" charset="0"/>
            </a:endParaRPr>
          </a:p>
        </p:txBody>
      </p:sp>
      <p:sp>
        <p:nvSpPr>
          <p:cNvPr id="34" name="TextBox 33"/>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35" name="TextBox 34"/>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pic>
        <p:nvPicPr>
          <p:cNvPr id="12" name="Picture 11" descr="tt11.png"/>
          <p:cNvPicPr>
            <a:picLocks noChangeAspect="1"/>
          </p:cNvPicPr>
          <p:nvPr/>
        </p:nvPicPr>
        <p:blipFill>
          <a:blip r:embed="rId3" cstate="print"/>
          <a:stretch>
            <a:fillRect/>
          </a:stretch>
        </p:blipFill>
        <p:spPr>
          <a:xfrm>
            <a:off x="6781800" y="838200"/>
            <a:ext cx="1981200" cy="277091"/>
          </a:xfrm>
          <a:prstGeom prst="rect">
            <a:avLst/>
          </a:prstGeom>
        </p:spPr>
      </p:pic>
      <p:pic>
        <p:nvPicPr>
          <p:cNvPr id="13" name="Picture 12" descr="tally.png"/>
          <p:cNvPicPr>
            <a:picLocks noChangeAspect="1"/>
          </p:cNvPicPr>
          <p:nvPr/>
        </p:nvPicPr>
        <p:blipFill>
          <a:blip r:embed="rId4" cstate="print"/>
          <a:stretch>
            <a:fillRect/>
          </a:stretch>
        </p:blipFill>
        <p:spPr>
          <a:xfrm>
            <a:off x="7162800" y="152400"/>
            <a:ext cx="1372176" cy="703680"/>
          </a:xfrm>
          <a:prstGeom prst="rect">
            <a:avLst/>
          </a:prstGeom>
        </p:spPr>
      </p:pic>
      <p:pic>
        <p:nvPicPr>
          <p:cNvPr id="14" name="Picture 13" descr="11.png"/>
          <p:cNvPicPr>
            <a:picLocks noChangeAspect="1"/>
          </p:cNvPicPr>
          <p:nvPr/>
        </p:nvPicPr>
        <p:blipFill>
          <a:blip r:embed="rId5" cstate="print"/>
          <a:stretch>
            <a:fillRect/>
          </a:stretch>
        </p:blipFill>
        <p:spPr>
          <a:xfrm>
            <a:off x="1831846" y="84607"/>
            <a:ext cx="1901954" cy="1237417"/>
          </a:xfrm>
          <a:prstGeom prst="rect">
            <a:avLst/>
          </a:prstGeom>
        </p:spPr>
      </p:pic>
      <p:sp>
        <p:nvSpPr>
          <p:cNvPr id="15" name="Right Arrow 14"/>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p:cNvPicPr/>
          <p:nvPr/>
        </p:nvPicPr>
        <p:blipFill>
          <a:blip r:embed="rId6" cstate="print"/>
          <a:srcRect/>
          <a:stretch>
            <a:fillRect/>
          </a:stretch>
        </p:blipFill>
        <p:spPr bwMode="auto">
          <a:xfrm>
            <a:off x="1905000" y="1878048"/>
            <a:ext cx="6934200" cy="2743200"/>
          </a:xfrm>
          <a:prstGeom prst="rect">
            <a:avLst/>
          </a:prstGeom>
          <a:noFill/>
          <a:ln w="9525">
            <a:noFill/>
            <a:miter lim="800000"/>
            <a:headEnd/>
            <a:tailEnd/>
          </a:ln>
        </p:spPr>
      </p:pic>
      <p:pic>
        <p:nvPicPr>
          <p:cNvPr id="17" name="Picture 16" descr="purs2"/>
          <p:cNvPicPr/>
          <p:nvPr/>
        </p:nvPicPr>
        <p:blipFill>
          <a:blip r:embed="rId7" cstate="print"/>
          <a:srcRect/>
          <a:stretch>
            <a:fillRect/>
          </a:stretch>
        </p:blipFill>
        <p:spPr bwMode="auto">
          <a:xfrm>
            <a:off x="1905000" y="4621248"/>
            <a:ext cx="6934200" cy="1447800"/>
          </a:xfrm>
          <a:prstGeom prst="rect">
            <a:avLst/>
          </a:prstGeom>
          <a:noFill/>
          <a:ln w="9525">
            <a:noFill/>
            <a:miter lim="800000"/>
            <a:headEnd/>
            <a:tailEnd/>
          </a:ln>
        </p:spPr>
      </p:pic>
      <p:sp>
        <p:nvSpPr>
          <p:cNvPr id="18" name="TextBox 17"/>
          <p:cNvSpPr txBox="1"/>
          <p:nvPr/>
        </p:nvSpPr>
        <p:spPr>
          <a:xfrm>
            <a:off x="1828800" y="1290935"/>
            <a:ext cx="6934200" cy="461665"/>
          </a:xfrm>
          <a:prstGeom prst="rect">
            <a:avLst/>
          </a:prstGeom>
          <a:noFill/>
        </p:spPr>
        <p:txBody>
          <a:bodyPr wrap="square" rtlCol="0">
            <a:spAutoFit/>
          </a:bodyPr>
          <a:lstStyle/>
          <a:p>
            <a:pPr algn="ctr"/>
            <a:r>
              <a:rPr lang="en-US" sz="2200" dirty="0" smtClean="0">
                <a:solidFill>
                  <a:srgbClr val="CC0000"/>
                </a:solidFill>
                <a:effectLst>
                  <a:outerShdw blurRad="38100" dist="38100" dir="2700000" algn="tl">
                    <a:srgbClr val="000000">
                      <a:alpha val="43137"/>
                    </a:srgbClr>
                  </a:outerShdw>
                </a:effectLst>
                <a:latin typeface="Adobe Garamond Pro Bold" pitchFamily="18" charset="0"/>
              </a:rPr>
              <a:t>Voucher Entry- Purchase</a:t>
            </a:r>
            <a:r>
              <a:rPr lang="en-US" sz="2400" dirty="0" smtClean="0">
                <a:solidFill>
                  <a:srgbClr val="CC0000"/>
                </a:solidFill>
                <a:effectLst>
                  <a:outerShdw blurRad="38100" dist="38100" dir="2700000" algn="tl">
                    <a:srgbClr val="000000">
                      <a:alpha val="43137"/>
                    </a:srgbClr>
                  </a:outerShdw>
                </a:effectLst>
                <a:latin typeface="Adobe Garamond Pro Bold" pitchFamily="18" charset="0"/>
              </a:rPr>
              <a:t> - </a:t>
            </a:r>
            <a:r>
              <a:rPr lang="en-US" sz="2000" dirty="0" smtClean="0">
                <a:solidFill>
                  <a:srgbClr val="CC0000"/>
                </a:solidFill>
                <a:effectLst>
                  <a:outerShdw blurRad="38100" dist="38100" dir="2700000" algn="tl">
                    <a:srgbClr val="000000">
                      <a:alpha val="43137"/>
                    </a:srgbClr>
                  </a:outerShdw>
                </a:effectLst>
                <a:latin typeface="Adobe Garamond Pro Bold" pitchFamily="18" charset="0"/>
              </a:rPr>
              <a:t>(</a:t>
            </a:r>
            <a:r>
              <a:rPr lang="en-US" sz="2000" dirty="0" err="1" smtClean="0">
                <a:solidFill>
                  <a:srgbClr val="CC0000"/>
                </a:solidFill>
                <a:effectLst>
                  <a:outerShdw blurRad="38100" dist="38100" dir="2700000" algn="tl">
                    <a:srgbClr val="000000">
                      <a:alpha val="43137"/>
                    </a:srgbClr>
                  </a:outerShdw>
                </a:effectLst>
                <a:latin typeface="Adobe Garamond Pro Bold" pitchFamily="18" charset="0"/>
              </a:rPr>
              <a:t>contd</a:t>
            </a:r>
            <a:r>
              <a:rPr lang="en-US" sz="2000" dirty="0" smtClean="0">
                <a:solidFill>
                  <a:srgbClr val="CC0000"/>
                </a:solidFill>
                <a:effectLst>
                  <a:outerShdw blurRad="38100" dist="38100" dir="2700000" algn="tl">
                    <a:srgbClr val="000000">
                      <a:alpha val="43137"/>
                    </a:srgbClr>
                  </a:outerShdw>
                </a:effectLst>
                <a:latin typeface="Adobe Garamond Pro Bold" pitchFamily="18" charset="0"/>
              </a:rPr>
              <a:t>)</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0-#ppt_w/2"/>
                                          </p:val>
                                        </p:tav>
                                        <p:tav tm="100000">
                                          <p:val>
                                            <p:strVal val="#ppt_x"/>
                                          </p:val>
                                        </p:tav>
                                      </p:tavLst>
                                    </p:anim>
                                    <p:anim calcmode="lin" valueType="num">
                                      <p:cBhvr additive="base">
                                        <p:cTn id="8" dur="500" fill="hold"/>
                                        <p:tgtEl>
                                          <p:spTgt spid="1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16"/>
                                        </p:tgtEl>
                                        <p:attrNameLst>
                                          <p:attrName>style.visibility</p:attrName>
                                        </p:attrNameLst>
                                      </p:cBhvr>
                                      <p:to>
                                        <p:strVal val="visible"/>
                                      </p:to>
                                    </p:set>
                                    <p:anim calcmode="lin" valueType="num">
                                      <p:cBhvr additive="base">
                                        <p:cTn id="12" dur="500" fill="hold"/>
                                        <p:tgtEl>
                                          <p:spTgt spid="16"/>
                                        </p:tgtEl>
                                        <p:attrNameLst>
                                          <p:attrName>ppt_x</p:attrName>
                                        </p:attrNameLst>
                                      </p:cBhvr>
                                      <p:tavLst>
                                        <p:tav tm="0">
                                          <p:val>
                                            <p:strVal val="#ppt_x"/>
                                          </p:val>
                                        </p:tav>
                                        <p:tav tm="100000">
                                          <p:val>
                                            <p:strVal val="#ppt_x"/>
                                          </p:val>
                                        </p:tav>
                                      </p:tavLst>
                                    </p:anim>
                                    <p:anim calcmode="lin" valueType="num">
                                      <p:cBhvr additive="base">
                                        <p:cTn id="13" dur="500" fill="hold"/>
                                        <p:tgtEl>
                                          <p:spTgt spid="16"/>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17"/>
                                        </p:tgtEl>
                                        <p:attrNameLst>
                                          <p:attrName>style.visibility</p:attrName>
                                        </p:attrNameLst>
                                      </p:cBhvr>
                                      <p:to>
                                        <p:strVal val="visible"/>
                                      </p:to>
                                    </p:set>
                                    <p:anim calcmode="lin" valueType="num">
                                      <p:cBhvr additive="base">
                                        <p:cTn id="16" dur="500" fill="hold"/>
                                        <p:tgtEl>
                                          <p:spTgt spid="17"/>
                                        </p:tgtEl>
                                        <p:attrNameLst>
                                          <p:attrName>ppt_x</p:attrName>
                                        </p:attrNameLst>
                                      </p:cBhvr>
                                      <p:tavLst>
                                        <p:tav tm="0">
                                          <p:val>
                                            <p:strVal val="#ppt_x"/>
                                          </p:val>
                                        </p:tav>
                                        <p:tav tm="100000">
                                          <p:val>
                                            <p:strVal val="#ppt_x"/>
                                          </p:val>
                                        </p:tav>
                                      </p:tavLst>
                                    </p:anim>
                                    <p:anim calcmode="lin" valueType="num">
                                      <p:cBhvr additive="base">
                                        <p:cTn id="17" dur="500" fill="hold"/>
                                        <p:tgtEl>
                                          <p:spTgt spid="17"/>
                                        </p:tgtEl>
                                        <p:attrNameLst>
                                          <p:attrName>ppt_y</p:attrName>
                                        </p:attrNameLst>
                                      </p:cBhvr>
                                      <p:tavLst>
                                        <p:tav tm="0">
                                          <p:val>
                                            <p:strVal val="1+#ppt_h/2"/>
                                          </p:val>
                                        </p:tav>
                                        <p:tav tm="100000">
                                          <p:val>
                                            <p:strVal val="#ppt_y"/>
                                          </p:val>
                                        </p:tav>
                                      </p:tavLst>
                                    </p:anim>
                                  </p:childTnLst>
                                </p:cTn>
                              </p:par>
                            </p:childTnLst>
                          </p:cTn>
                        </p:par>
                        <p:par>
                          <p:cTn id="18" fill="hold">
                            <p:stCondLst>
                              <p:cond delay="1000"/>
                            </p:stCondLst>
                            <p:childTnLst>
                              <p:par>
                                <p:cTn id="19" presetID="2" presetClass="entr" presetSubtype="8" fill="hold" nodeType="after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0-#ppt_w/2"/>
                                          </p:val>
                                        </p:tav>
                                        <p:tav tm="100000">
                                          <p:val>
                                            <p:strVal val="#ppt_x"/>
                                          </p:val>
                                        </p:tav>
                                      </p:tavLst>
                                    </p:anim>
                                    <p:anim calcmode="lin" valueType="num">
                                      <p:cBhvr additive="base">
                                        <p:cTn id="22"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0" name="TextBox 29"/>
          <p:cNvSpPr txBox="1"/>
          <p:nvPr/>
        </p:nvSpPr>
        <p:spPr>
          <a:xfrm>
            <a:off x="3310966" y="6062246"/>
            <a:ext cx="1439112"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 </a:t>
            </a:r>
            <a:endParaRPr lang="en-US" sz="1600" dirty="0">
              <a:latin typeface="Goudy Old Style" panose="02020502050305020303" pitchFamily="18" charset="0"/>
            </a:endParaRPr>
          </a:p>
        </p:txBody>
      </p:sp>
      <p:sp>
        <p:nvSpPr>
          <p:cNvPr id="31" name="TextBox 30"/>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32" name="TextBox 31"/>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pic>
        <p:nvPicPr>
          <p:cNvPr id="11" name="Picture 10" descr="tt11.png"/>
          <p:cNvPicPr>
            <a:picLocks noChangeAspect="1"/>
          </p:cNvPicPr>
          <p:nvPr/>
        </p:nvPicPr>
        <p:blipFill>
          <a:blip r:embed="rId3" cstate="print"/>
          <a:stretch>
            <a:fillRect/>
          </a:stretch>
        </p:blipFill>
        <p:spPr>
          <a:xfrm>
            <a:off x="6781800" y="838200"/>
            <a:ext cx="1981200" cy="277091"/>
          </a:xfrm>
          <a:prstGeom prst="rect">
            <a:avLst/>
          </a:prstGeom>
        </p:spPr>
      </p:pic>
      <p:pic>
        <p:nvPicPr>
          <p:cNvPr id="12" name="Picture 11" descr="tally.png"/>
          <p:cNvPicPr>
            <a:picLocks noChangeAspect="1"/>
          </p:cNvPicPr>
          <p:nvPr/>
        </p:nvPicPr>
        <p:blipFill>
          <a:blip r:embed="rId4" cstate="print"/>
          <a:stretch>
            <a:fillRect/>
          </a:stretch>
        </p:blipFill>
        <p:spPr>
          <a:xfrm>
            <a:off x="7162800" y="152400"/>
            <a:ext cx="1372176" cy="703680"/>
          </a:xfrm>
          <a:prstGeom prst="rect">
            <a:avLst/>
          </a:prstGeom>
        </p:spPr>
      </p:pic>
      <p:pic>
        <p:nvPicPr>
          <p:cNvPr id="13" name="Picture 12" descr="11.png"/>
          <p:cNvPicPr>
            <a:picLocks noChangeAspect="1"/>
          </p:cNvPicPr>
          <p:nvPr/>
        </p:nvPicPr>
        <p:blipFill>
          <a:blip r:embed="rId5" cstate="print"/>
          <a:stretch>
            <a:fillRect/>
          </a:stretch>
        </p:blipFill>
        <p:spPr>
          <a:xfrm>
            <a:off x="1831846" y="84607"/>
            <a:ext cx="1901954" cy="1237417"/>
          </a:xfrm>
          <a:prstGeom prst="rect">
            <a:avLst/>
          </a:prstGeom>
        </p:spPr>
      </p:pic>
      <p:sp>
        <p:nvSpPr>
          <p:cNvPr id="15" name="Right Arrow 14"/>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828800" y="1363392"/>
            <a:ext cx="7010400" cy="430887"/>
          </a:xfrm>
          <a:prstGeom prst="rect">
            <a:avLst/>
          </a:prstGeom>
          <a:noFill/>
        </p:spPr>
        <p:txBody>
          <a:bodyPr wrap="square" rtlCol="0">
            <a:spAutoFit/>
          </a:bodyPr>
          <a:lstStyle/>
          <a:p>
            <a:pPr algn="ctr"/>
            <a:r>
              <a:rPr lang="en-US" sz="2200" dirty="0" smtClean="0">
                <a:solidFill>
                  <a:srgbClr val="CC0000"/>
                </a:solidFill>
                <a:effectLst>
                  <a:outerShdw blurRad="38100" dist="38100" dir="2700000" algn="tl">
                    <a:srgbClr val="000000">
                      <a:alpha val="43137"/>
                    </a:srgbClr>
                  </a:outerShdw>
                </a:effectLst>
                <a:latin typeface="Adobe Garamond Pro Bold" pitchFamily="18" charset="0"/>
              </a:rPr>
              <a:t>Final Product Cost (Landed Cost)</a:t>
            </a:r>
          </a:p>
        </p:txBody>
      </p:sp>
      <p:sp>
        <p:nvSpPr>
          <p:cNvPr id="17" name="TextBox 16"/>
          <p:cNvSpPr txBox="1"/>
          <p:nvPr/>
        </p:nvSpPr>
        <p:spPr>
          <a:xfrm>
            <a:off x="1677564" y="2782669"/>
            <a:ext cx="6339043" cy="646331"/>
          </a:xfrm>
          <a:prstGeom prst="rect">
            <a:avLst/>
          </a:prstGeom>
          <a:noFill/>
        </p:spPr>
        <p:txBody>
          <a:bodyPr wrap="none" rtlCol="0">
            <a:spAutoFit/>
          </a:bodyPr>
          <a:lstStyle/>
          <a:p>
            <a:pPr>
              <a:buFont typeface="Wingdings" pitchFamily="2" charset="2"/>
              <a:buChar char="Ø"/>
            </a:pPr>
            <a:r>
              <a:rPr lang="en-US" dirty="0" smtClean="0">
                <a:latin typeface="Bell MT" pitchFamily="18" charset="0"/>
              </a:rPr>
              <a:t>  Go to </a:t>
            </a:r>
            <a:r>
              <a:rPr lang="en-US" b="1" dirty="0" smtClean="0">
                <a:latin typeface="Bell MT" pitchFamily="18" charset="0"/>
              </a:rPr>
              <a:t>Gateway of Tally -&gt; Display - &gt; Inventory Books -&gt;</a:t>
            </a:r>
          </a:p>
          <a:p>
            <a:r>
              <a:rPr lang="en-US" b="1" dirty="0" smtClean="0">
                <a:latin typeface="Bell MT" pitchFamily="18" charset="0"/>
              </a:rPr>
              <a:t>     Movement Analysis -&gt; Stock Item Analysis</a:t>
            </a:r>
            <a:endParaRPr lang="en-US" dirty="0">
              <a:latin typeface="Bell MT" pitchFamily="18" charset="0"/>
            </a:endParaRPr>
          </a:p>
        </p:txBody>
      </p:sp>
      <p:pic>
        <p:nvPicPr>
          <p:cNvPr id="18" name="Picture 17"/>
          <p:cNvPicPr/>
          <p:nvPr/>
        </p:nvPicPr>
        <p:blipFill>
          <a:blip r:embed="rId6" cstate="print"/>
          <a:srcRect/>
          <a:stretch>
            <a:fillRect/>
          </a:stretch>
        </p:blipFill>
        <p:spPr bwMode="auto">
          <a:xfrm>
            <a:off x="3429000" y="3477064"/>
            <a:ext cx="2667000" cy="2438400"/>
          </a:xfrm>
          <a:prstGeom prst="rect">
            <a:avLst/>
          </a:prstGeom>
          <a:noFill/>
          <a:ln w="9525">
            <a:noFill/>
            <a:miter lim="800000"/>
            <a:headEnd/>
            <a:tailEnd/>
          </a:ln>
        </p:spPr>
      </p:pic>
      <p:sp>
        <p:nvSpPr>
          <p:cNvPr id="19" name="TextBox 18"/>
          <p:cNvSpPr txBox="1"/>
          <p:nvPr/>
        </p:nvSpPr>
        <p:spPr>
          <a:xfrm>
            <a:off x="1676400" y="1826452"/>
            <a:ext cx="7468070" cy="923330"/>
          </a:xfrm>
          <a:prstGeom prst="rect">
            <a:avLst/>
          </a:prstGeom>
          <a:noFill/>
        </p:spPr>
        <p:txBody>
          <a:bodyPr wrap="square" rtlCol="0">
            <a:spAutoFit/>
          </a:bodyPr>
          <a:lstStyle/>
          <a:p>
            <a:pPr>
              <a:buFont typeface="Wingdings" pitchFamily="2" charset="2"/>
              <a:buChar char="Ø"/>
            </a:pPr>
            <a:r>
              <a:rPr lang="en-US" dirty="0" smtClean="0">
                <a:latin typeface="Bell MT" pitchFamily="18" charset="0"/>
              </a:rPr>
              <a:t> After passing the purchase entry, we can check the </a:t>
            </a:r>
            <a:r>
              <a:rPr lang="en-US" b="1" dirty="0" smtClean="0">
                <a:latin typeface="Bell MT" pitchFamily="18" charset="0"/>
              </a:rPr>
              <a:t>cost of products</a:t>
            </a:r>
            <a:r>
              <a:rPr lang="en-US" dirty="0" smtClean="0">
                <a:latin typeface="Bell MT" pitchFamily="18" charset="0"/>
              </a:rPr>
              <a:t> from </a:t>
            </a:r>
          </a:p>
          <a:p>
            <a:r>
              <a:rPr lang="en-US" b="1" dirty="0" smtClean="0">
                <a:latin typeface="Bell MT" pitchFamily="18" charset="0"/>
              </a:rPr>
              <a:t>    closing  stock / stock summary</a:t>
            </a:r>
            <a:r>
              <a:rPr lang="en-US" dirty="0" smtClean="0">
                <a:latin typeface="Bell MT" pitchFamily="18" charset="0"/>
              </a:rPr>
              <a:t> as  below.  Here we can see </a:t>
            </a:r>
            <a:r>
              <a:rPr lang="en-US" b="1" dirty="0" smtClean="0">
                <a:latin typeface="Bell MT" pitchFamily="18" charset="0"/>
              </a:rPr>
              <a:t>the Landed</a:t>
            </a:r>
          </a:p>
          <a:p>
            <a:r>
              <a:rPr lang="en-US" b="1" dirty="0" smtClean="0">
                <a:latin typeface="Bell MT" pitchFamily="18" charset="0"/>
              </a:rPr>
              <a:t>    Cost rate</a:t>
            </a:r>
            <a:r>
              <a:rPr lang="en-US" dirty="0" smtClean="0">
                <a:latin typeface="Bell MT" pitchFamily="18" charset="0"/>
              </a:rPr>
              <a:t> for each item appropriately </a:t>
            </a:r>
            <a:r>
              <a:rPr lang="en-US" b="1" dirty="0" smtClean="0">
                <a:latin typeface="Bell MT" pitchFamily="18" charset="0"/>
              </a:rPr>
              <a:t>added by its value</a:t>
            </a:r>
            <a:r>
              <a:rPr lang="en-US" dirty="0" smtClean="0"/>
              <a:t>.</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0-#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9"/>
                                        </p:tgtEl>
                                        <p:attrNameLst>
                                          <p:attrName>style.visibility</p:attrName>
                                        </p:attrNameLst>
                                      </p:cBhvr>
                                      <p:to>
                                        <p:strVal val="visible"/>
                                      </p:to>
                                    </p:set>
                                    <p:anim calcmode="lin" valueType="num">
                                      <p:cBhvr additive="base">
                                        <p:cTn id="12" dur="500" fill="hold"/>
                                        <p:tgtEl>
                                          <p:spTgt spid="19"/>
                                        </p:tgtEl>
                                        <p:attrNameLst>
                                          <p:attrName>ppt_x</p:attrName>
                                        </p:attrNameLst>
                                      </p:cBhvr>
                                      <p:tavLst>
                                        <p:tav tm="0">
                                          <p:val>
                                            <p:strVal val="0-#ppt_w/2"/>
                                          </p:val>
                                        </p:tav>
                                        <p:tav tm="100000">
                                          <p:val>
                                            <p:strVal val="#ppt_x"/>
                                          </p:val>
                                        </p:tav>
                                      </p:tavLst>
                                    </p:anim>
                                    <p:anim calcmode="lin" valueType="num">
                                      <p:cBhvr additive="base">
                                        <p:cTn id="13" dur="500" fill="hold"/>
                                        <p:tgtEl>
                                          <p:spTgt spid="19"/>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additive="base">
                                        <p:cTn id="17" dur="500" fill="hold"/>
                                        <p:tgtEl>
                                          <p:spTgt spid="17"/>
                                        </p:tgtEl>
                                        <p:attrNameLst>
                                          <p:attrName>ppt_x</p:attrName>
                                        </p:attrNameLst>
                                      </p:cBhvr>
                                      <p:tavLst>
                                        <p:tav tm="0">
                                          <p:val>
                                            <p:strVal val="0-#ppt_w/2"/>
                                          </p:val>
                                        </p:tav>
                                        <p:tav tm="100000">
                                          <p:val>
                                            <p:strVal val="#ppt_x"/>
                                          </p:val>
                                        </p:tav>
                                      </p:tavLst>
                                    </p:anim>
                                    <p:anim calcmode="lin" valueType="num">
                                      <p:cBhvr additive="base">
                                        <p:cTn id="18" dur="500" fill="hold"/>
                                        <p:tgtEl>
                                          <p:spTgt spid="17"/>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12" fill="hold" nodeType="afterEffect">
                                  <p:stCondLst>
                                    <p:cond delay="0"/>
                                  </p:stCondLst>
                                  <p:childTnLst>
                                    <p:set>
                                      <p:cBhvr>
                                        <p:cTn id="21" dur="1" fill="hold">
                                          <p:stCondLst>
                                            <p:cond delay="0"/>
                                          </p:stCondLst>
                                        </p:cTn>
                                        <p:tgtEl>
                                          <p:spTgt spid="18"/>
                                        </p:tgtEl>
                                        <p:attrNameLst>
                                          <p:attrName>style.visibility</p:attrName>
                                        </p:attrNameLst>
                                      </p:cBhvr>
                                      <p:to>
                                        <p:strVal val="visible"/>
                                      </p:to>
                                    </p:set>
                                    <p:anim calcmode="lin" valueType="num">
                                      <p:cBhvr additive="base">
                                        <p:cTn id="22" dur="500" fill="hold"/>
                                        <p:tgtEl>
                                          <p:spTgt spid="18"/>
                                        </p:tgtEl>
                                        <p:attrNameLst>
                                          <p:attrName>ppt_x</p:attrName>
                                        </p:attrNameLst>
                                      </p:cBhvr>
                                      <p:tavLst>
                                        <p:tav tm="0">
                                          <p:val>
                                            <p:strVal val="0-#ppt_w/2"/>
                                          </p:val>
                                        </p:tav>
                                        <p:tav tm="100000">
                                          <p:val>
                                            <p:strVal val="#ppt_x"/>
                                          </p:val>
                                        </p:tav>
                                      </p:tavLst>
                                    </p:anim>
                                    <p:anim calcmode="lin" valueType="num">
                                      <p:cBhvr additive="base">
                                        <p:cTn id="23" dur="500" fill="hold"/>
                                        <p:tgtEl>
                                          <p:spTgt spid="18"/>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0-#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1" name="TextBox 30"/>
          <p:cNvSpPr txBox="1"/>
          <p:nvPr/>
        </p:nvSpPr>
        <p:spPr>
          <a:xfrm>
            <a:off x="3310966" y="6062246"/>
            <a:ext cx="1439112"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 </a:t>
            </a:r>
            <a:endParaRPr lang="en-US" sz="1600" dirty="0">
              <a:latin typeface="Goudy Old Style" panose="02020502050305020303" pitchFamily="18" charset="0"/>
            </a:endParaRPr>
          </a:p>
        </p:txBody>
      </p:sp>
      <p:sp>
        <p:nvSpPr>
          <p:cNvPr id="32" name="TextBox 31"/>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34" name="TextBox 33"/>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pic>
        <p:nvPicPr>
          <p:cNvPr id="13" name="Picture 12" descr="tt11.png"/>
          <p:cNvPicPr>
            <a:picLocks noChangeAspect="1"/>
          </p:cNvPicPr>
          <p:nvPr/>
        </p:nvPicPr>
        <p:blipFill>
          <a:blip r:embed="rId3" cstate="print"/>
          <a:stretch>
            <a:fillRect/>
          </a:stretch>
        </p:blipFill>
        <p:spPr>
          <a:xfrm>
            <a:off x="6781800" y="838200"/>
            <a:ext cx="1981200" cy="277091"/>
          </a:xfrm>
          <a:prstGeom prst="rect">
            <a:avLst/>
          </a:prstGeom>
        </p:spPr>
      </p:pic>
      <p:pic>
        <p:nvPicPr>
          <p:cNvPr id="14" name="Picture 13" descr="tally.png"/>
          <p:cNvPicPr>
            <a:picLocks noChangeAspect="1"/>
          </p:cNvPicPr>
          <p:nvPr/>
        </p:nvPicPr>
        <p:blipFill>
          <a:blip r:embed="rId4" cstate="print"/>
          <a:stretch>
            <a:fillRect/>
          </a:stretch>
        </p:blipFill>
        <p:spPr>
          <a:xfrm>
            <a:off x="7162800" y="152400"/>
            <a:ext cx="1372176" cy="703680"/>
          </a:xfrm>
          <a:prstGeom prst="rect">
            <a:avLst/>
          </a:prstGeom>
        </p:spPr>
      </p:pic>
      <p:pic>
        <p:nvPicPr>
          <p:cNvPr id="15" name="Picture 14" descr="11.png"/>
          <p:cNvPicPr>
            <a:picLocks noChangeAspect="1"/>
          </p:cNvPicPr>
          <p:nvPr/>
        </p:nvPicPr>
        <p:blipFill>
          <a:blip r:embed="rId5" cstate="print"/>
          <a:stretch>
            <a:fillRect/>
          </a:stretch>
        </p:blipFill>
        <p:spPr>
          <a:xfrm>
            <a:off x="1831846" y="84607"/>
            <a:ext cx="1901954" cy="1237417"/>
          </a:xfrm>
          <a:prstGeom prst="rect">
            <a:avLst/>
          </a:prstGeom>
        </p:spPr>
      </p:pic>
      <p:sp>
        <p:nvSpPr>
          <p:cNvPr id="16" name="Right Arrow 15"/>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828800" y="1828800"/>
            <a:ext cx="6568337" cy="369332"/>
          </a:xfrm>
          <a:prstGeom prst="rect">
            <a:avLst/>
          </a:prstGeom>
          <a:noFill/>
        </p:spPr>
        <p:txBody>
          <a:bodyPr wrap="none" rtlCol="0">
            <a:spAutoFit/>
          </a:bodyPr>
          <a:lstStyle/>
          <a:p>
            <a:pPr>
              <a:buFont typeface="Wingdings" pitchFamily="2" charset="2"/>
              <a:buChar char="Ø"/>
            </a:pPr>
            <a:r>
              <a:rPr lang="en-US" dirty="0" smtClean="0">
                <a:latin typeface="Bell MT" pitchFamily="18" charset="0"/>
              </a:rPr>
              <a:t>  Select (</a:t>
            </a:r>
            <a:r>
              <a:rPr lang="en-US" dirty="0" err="1" smtClean="0">
                <a:latin typeface="Bell MT" pitchFamily="18" charset="0"/>
              </a:rPr>
              <a:t>Eg</a:t>
            </a:r>
            <a:r>
              <a:rPr lang="en-US" dirty="0" smtClean="0">
                <a:latin typeface="Bell MT" pitchFamily="18" charset="0"/>
              </a:rPr>
              <a:t>: Computer) &amp; press Enter - below screen is displayed :</a:t>
            </a:r>
            <a:endParaRPr lang="en-US" dirty="0">
              <a:latin typeface="Bell MT" pitchFamily="18" charset="0"/>
            </a:endParaRPr>
          </a:p>
        </p:txBody>
      </p:sp>
      <p:pic>
        <p:nvPicPr>
          <p:cNvPr id="18" name="Picture 17"/>
          <p:cNvPicPr/>
          <p:nvPr/>
        </p:nvPicPr>
        <p:blipFill>
          <a:blip r:embed="rId6" cstate="print"/>
          <a:srcRect/>
          <a:stretch>
            <a:fillRect/>
          </a:stretch>
        </p:blipFill>
        <p:spPr bwMode="auto">
          <a:xfrm>
            <a:off x="1905000" y="2362200"/>
            <a:ext cx="6781800" cy="1981200"/>
          </a:xfrm>
          <a:prstGeom prst="rect">
            <a:avLst/>
          </a:prstGeom>
          <a:noFill/>
          <a:ln w="9525">
            <a:noFill/>
            <a:miter lim="800000"/>
            <a:headEnd/>
            <a:tailEnd/>
          </a:ln>
        </p:spPr>
      </p:pic>
      <p:sp>
        <p:nvSpPr>
          <p:cNvPr id="19" name="TextBox 18"/>
          <p:cNvSpPr txBox="1"/>
          <p:nvPr/>
        </p:nvSpPr>
        <p:spPr>
          <a:xfrm>
            <a:off x="1752600" y="1245513"/>
            <a:ext cx="7162800" cy="430887"/>
          </a:xfrm>
          <a:prstGeom prst="rect">
            <a:avLst/>
          </a:prstGeom>
          <a:noFill/>
        </p:spPr>
        <p:txBody>
          <a:bodyPr wrap="square" rtlCol="0">
            <a:spAutoFit/>
          </a:bodyPr>
          <a:lstStyle/>
          <a:p>
            <a:pPr algn="ctr"/>
            <a:r>
              <a:rPr lang="en-US" sz="2200" dirty="0" smtClean="0">
                <a:solidFill>
                  <a:srgbClr val="CC0000"/>
                </a:solidFill>
                <a:effectLst>
                  <a:outerShdw blurRad="38100" dist="38100" dir="2700000" algn="tl">
                    <a:srgbClr val="000000">
                      <a:alpha val="43137"/>
                    </a:srgbClr>
                  </a:outerShdw>
                </a:effectLst>
                <a:latin typeface="Adobe Garamond Pro Bold" pitchFamily="18" charset="0"/>
              </a:rPr>
              <a:t>Final Product Cost (Landed Cost) – </a:t>
            </a:r>
            <a:r>
              <a:rPr lang="en-US" sz="2000" dirty="0" smtClean="0">
                <a:solidFill>
                  <a:srgbClr val="CC0000"/>
                </a:solidFill>
                <a:effectLst>
                  <a:outerShdw blurRad="38100" dist="38100" dir="2700000" algn="tl">
                    <a:srgbClr val="000000">
                      <a:alpha val="43137"/>
                    </a:srgbClr>
                  </a:outerShdw>
                </a:effectLst>
                <a:latin typeface="Adobe Garamond Pro Bold" pitchFamily="18" charset="0"/>
              </a:rPr>
              <a:t>(</a:t>
            </a:r>
            <a:r>
              <a:rPr lang="en-US" sz="2000" dirty="0" err="1" smtClean="0">
                <a:solidFill>
                  <a:srgbClr val="CC0000"/>
                </a:solidFill>
                <a:effectLst>
                  <a:outerShdw blurRad="38100" dist="38100" dir="2700000" algn="tl">
                    <a:srgbClr val="000000">
                      <a:alpha val="43137"/>
                    </a:srgbClr>
                  </a:outerShdw>
                </a:effectLst>
                <a:latin typeface="Adobe Garamond Pro Bold" pitchFamily="18" charset="0"/>
              </a:rPr>
              <a:t>contd</a:t>
            </a:r>
            <a:r>
              <a:rPr lang="en-US" sz="2000" dirty="0" smtClean="0">
                <a:solidFill>
                  <a:srgbClr val="CC0000"/>
                </a:solidFill>
                <a:effectLst>
                  <a:outerShdw blurRad="38100" dist="38100" dir="2700000" algn="tl">
                    <a:srgbClr val="000000">
                      <a:alpha val="43137"/>
                    </a:srgbClr>
                  </a:outerShdw>
                </a:effectLst>
                <a:latin typeface="Adobe Garamond Pro Bold" pitchFamily="18" charset="0"/>
              </a:rPr>
              <a:t>)</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0-#ppt_w/2"/>
                                          </p:val>
                                        </p:tav>
                                        <p:tav tm="100000">
                                          <p:val>
                                            <p:strVal val="#ppt_x"/>
                                          </p:val>
                                        </p:tav>
                                      </p:tavLst>
                                    </p:anim>
                                    <p:anim calcmode="lin" valueType="num">
                                      <p:cBhvr additive="base">
                                        <p:cTn id="8" dur="500" fill="hold"/>
                                        <p:tgtEl>
                                          <p:spTgt spid="19"/>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7"/>
                                        </p:tgtEl>
                                        <p:attrNameLst>
                                          <p:attrName>style.visibility</p:attrName>
                                        </p:attrNameLst>
                                      </p:cBhvr>
                                      <p:to>
                                        <p:strVal val="visible"/>
                                      </p:to>
                                    </p:set>
                                    <p:anim calcmode="lin" valueType="num">
                                      <p:cBhvr additive="base">
                                        <p:cTn id="12" dur="500" fill="hold"/>
                                        <p:tgtEl>
                                          <p:spTgt spid="17"/>
                                        </p:tgtEl>
                                        <p:attrNameLst>
                                          <p:attrName>ppt_x</p:attrName>
                                        </p:attrNameLst>
                                      </p:cBhvr>
                                      <p:tavLst>
                                        <p:tav tm="0">
                                          <p:val>
                                            <p:strVal val="0-#ppt_w/2"/>
                                          </p:val>
                                        </p:tav>
                                        <p:tav tm="100000">
                                          <p:val>
                                            <p:strVal val="#ppt_x"/>
                                          </p:val>
                                        </p:tav>
                                      </p:tavLst>
                                    </p:anim>
                                    <p:anim calcmode="lin" valueType="num">
                                      <p:cBhvr additive="base">
                                        <p:cTn id="13" dur="500" fill="hold"/>
                                        <p:tgtEl>
                                          <p:spTgt spid="17"/>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18"/>
                                        </p:tgtEl>
                                        <p:attrNameLst>
                                          <p:attrName>style.visibility</p:attrName>
                                        </p:attrNameLst>
                                      </p:cBhvr>
                                      <p:to>
                                        <p:strVal val="visible"/>
                                      </p:to>
                                    </p:set>
                                    <p:anim calcmode="lin" valueType="num">
                                      <p:cBhvr additive="base">
                                        <p:cTn id="17" dur="500" fill="hold"/>
                                        <p:tgtEl>
                                          <p:spTgt spid="18"/>
                                        </p:tgtEl>
                                        <p:attrNameLst>
                                          <p:attrName>ppt_x</p:attrName>
                                        </p:attrNameLst>
                                      </p:cBhvr>
                                      <p:tavLst>
                                        <p:tav tm="0">
                                          <p:val>
                                            <p:strVal val="0-#ppt_w/2"/>
                                          </p:val>
                                        </p:tav>
                                        <p:tav tm="100000">
                                          <p:val>
                                            <p:strVal val="#ppt_x"/>
                                          </p:val>
                                        </p:tav>
                                      </p:tavLst>
                                    </p:anim>
                                    <p:anim calcmode="lin" valueType="num">
                                      <p:cBhvr additive="base">
                                        <p:cTn id="18" dur="500" fill="hold"/>
                                        <p:tgtEl>
                                          <p:spTgt spid="18"/>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nodeType="after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additive="base">
                                        <p:cTn id="22" dur="500" fill="hold"/>
                                        <p:tgtEl>
                                          <p:spTgt spid="16"/>
                                        </p:tgtEl>
                                        <p:attrNameLst>
                                          <p:attrName>ppt_x</p:attrName>
                                        </p:attrNameLst>
                                      </p:cBhvr>
                                      <p:tavLst>
                                        <p:tav tm="0">
                                          <p:val>
                                            <p:strVal val="0-#ppt_w/2"/>
                                          </p:val>
                                        </p:tav>
                                        <p:tav tm="100000">
                                          <p:val>
                                            <p:strVal val="#ppt_x"/>
                                          </p:val>
                                        </p:tav>
                                      </p:tavLst>
                                    </p:anim>
                                    <p:anim calcmode="lin" valueType="num">
                                      <p:cBhvr additive="base">
                                        <p:cTn id="23" dur="5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7" name="TextBox 26"/>
          <p:cNvSpPr txBox="1"/>
          <p:nvPr/>
        </p:nvSpPr>
        <p:spPr>
          <a:xfrm>
            <a:off x="3310966" y="6062246"/>
            <a:ext cx="1439112"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 </a:t>
            </a:r>
            <a:endParaRPr lang="en-US" sz="1600" dirty="0">
              <a:latin typeface="Goudy Old Style" panose="02020502050305020303" pitchFamily="18" charset="0"/>
            </a:endParaRPr>
          </a:p>
        </p:txBody>
      </p:sp>
      <p:sp>
        <p:nvSpPr>
          <p:cNvPr id="30" name="TextBox 29"/>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31" name="TextBox 30"/>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pic>
        <p:nvPicPr>
          <p:cNvPr id="12" name="Picture 11" descr="tt11.png"/>
          <p:cNvPicPr>
            <a:picLocks noChangeAspect="1"/>
          </p:cNvPicPr>
          <p:nvPr/>
        </p:nvPicPr>
        <p:blipFill>
          <a:blip r:embed="rId3" cstate="print"/>
          <a:stretch>
            <a:fillRect/>
          </a:stretch>
        </p:blipFill>
        <p:spPr>
          <a:xfrm>
            <a:off x="6781800" y="838200"/>
            <a:ext cx="1981200" cy="277091"/>
          </a:xfrm>
          <a:prstGeom prst="rect">
            <a:avLst/>
          </a:prstGeom>
        </p:spPr>
      </p:pic>
      <p:pic>
        <p:nvPicPr>
          <p:cNvPr id="14" name="Picture 13" descr="tally.png"/>
          <p:cNvPicPr>
            <a:picLocks noChangeAspect="1"/>
          </p:cNvPicPr>
          <p:nvPr/>
        </p:nvPicPr>
        <p:blipFill>
          <a:blip r:embed="rId4" cstate="print"/>
          <a:stretch>
            <a:fillRect/>
          </a:stretch>
        </p:blipFill>
        <p:spPr>
          <a:xfrm>
            <a:off x="7162800" y="152400"/>
            <a:ext cx="1372176" cy="703680"/>
          </a:xfrm>
          <a:prstGeom prst="rect">
            <a:avLst/>
          </a:prstGeom>
        </p:spPr>
      </p:pic>
      <p:pic>
        <p:nvPicPr>
          <p:cNvPr id="15" name="Picture 14" descr="11.png"/>
          <p:cNvPicPr>
            <a:picLocks noChangeAspect="1"/>
          </p:cNvPicPr>
          <p:nvPr/>
        </p:nvPicPr>
        <p:blipFill>
          <a:blip r:embed="rId5" cstate="print"/>
          <a:stretch>
            <a:fillRect/>
          </a:stretch>
        </p:blipFill>
        <p:spPr>
          <a:xfrm>
            <a:off x="1831846" y="84607"/>
            <a:ext cx="1901954" cy="1237417"/>
          </a:xfrm>
          <a:prstGeom prst="rect">
            <a:avLst/>
          </a:prstGeom>
        </p:spPr>
      </p:pic>
      <p:sp>
        <p:nvSpPr>
          <p:cNvPr id="16" name="Right Arrow 15"/>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905000" y="1447800"/>
            <a:ext cx="7086600" cy="430887"/>
          </a:xfrm>
          <a:prstGeom prst="rect">
            <a:avLst/>
          </a:prstGeom>
          <a:noFill/>
        </p:spPr>
        <p:txBody>
          <a:bodyPr wrap="square" rtlCol="0">
            <a:spAutoFit/>
          </a:bodyPr>
          <a:lstStyle/>
          <a:p>
            <a:pPr algn="ctr"/>
            <a:r>
              <a:rPr lang="en-US" sz="2200" dirty="0" smtClean="0">
                <a:solidFill>
                  <a:srgbClr val="CC0000"/>
                </a:solidFill>
                <a:effectLst>
                  <a:outerShdw blurRad="38100" dist="38100" dir="2700000" algn="tl">
                    <a:srgbClr val="000000">
                      <a:alpha val="43137"/>
                    </a:srgbClr>
                  </a:outerShdw>
                </a:effectLst>
                <a:latin typeface="Adobe Garamond Pro Bold" pitchFamily="18" charset="0"/>
              </a:rPr>
              <a:t>Final Product Cost (Landed Cost) - Party wise</a:t>
            </a:r>
          </a:p>
        </p:txBody>
      </p:sp>
      <p:sp>
        <p:nvSpPr>
          <p:cNvPr id="18" name="TextBox 17"/>
          <p:cNvSpPr txBox="1"/>
          <p:nvPr/>
        </p:nvSpPr>
        <p:spPr>
          <a:xfrm>
            <a:off x="1828800" y="1981200"/>
            <a:ext cx="7272055" cy="1200329"/>
          </a:xfrm>
          <a:prstGeom prst="rect">
            <a:avLst/>
          </a:prstGeom>
          <a:noFill/>
        </p:spPr>
        <p:txBody>
          <a:bodyPr wrap="none" rtlCol="0">
            <a:spAutoFit/>
          </a:bodyPr>
          <a:lstStyle/>
          <a:p>
            <a:pPr>
              <a:buFont typeface="Wingdings" pitchFamily="2" charset="2"/>
              <a:buChar char="Ø"/>
            </a:pPr>
            <a:r>
              <a:rPr lang="en-US" dirty="0" smtClean="0">
                <a:latin typeface="Bell MT" pitchFamily="18" charset="0"/>
              </a:rPr>
              <a:t> If the User prefers to view the report</a:t>
            </a:r>
            <a:r>
              <a:rPr lang="en-US" b="1" dirty="0" smtClean="0">
                <a:latin typeface="Bell MT" pitchFamily="18" charset="0"/>
              </a:rPr>
              <a:t> Party wise</a:t>
            </a:r>
            <a:r>
              <a:rPr lang="en-US" dirty="0" smtClean="0">
                <a:latin typeface="Bell MT" pitchFamily="18" charset="0"/>
              </a:rPr>
              <a:t>, then </a:t>
            </a:r>
            <a:r>
              <a:rPr lang="en-US" b="1" dirty="0" smtClean="0">
                <a:latin typeface="Bell MT" pitchFamily="18" charset="0"/>
              </a:rPr>
              <a:t>Press Enter on </a:t>
            </a:r>
          </a:p>
          <a:p>
            <a:r>
              <a:rPr lang="en-US" b="1" dirty="0" smtClean="0">
                <a:latin typeface="Bell MT" pitchFamily="18" charset="0"/>
              </a:rPr>
              <a:t>   the selected party. If the user intends to view the detailed report of </a:t>
            </a:r>
          </a:p>
          <a:p>
            <a:r>
              <a:rPr lang="en-US" b="1" dirty="0" smtClean="0">
                <a:latin typeface="Bell MT" pitchFamily="18" charset="0"/>
              </a:rPr>
              <a:t>   overhead   Expenses  </a:t>
            </a:r>
            <a:r>
              <a:rPr lang="en-US" dirty="0" smtClean="0">
                <a:latin typeface="Bell MT" pitchFamily="18" charset="0"/>
              </a:rPr>
              <a:t>freight, customs duty etc</a:t>
            </a:r>
            <a:r>
              <a:rPr lang="en-US" b="1" dirty="0" smtClean="0">
                <a:latin typeface="Bell MT" pitchFamily="18" charset="0"/>
              </a:rPr>
              <a:t>,  then Press  F12</a:t>
            </a:r>
            <a:r>
              <a:rPr lang="en-US" dirty="0" smtClean="0">
                <a:latin typeface="Bell MT" pitchFamily="18" charset="0"/>
              </a:rPr>
              <a:t>   and</a:t>
            </a:r>
          </a:p>
          <a:p>
            <a:r>
              <a:rPr lang="en-US" dirty="0" smtClean="0">
                <a:latin typeface="Bell MT" pitchFamily="18" charset="0"/>
              </a:rPr>
              <a:t>   select the option </a:t>
            </a:r>
            <a:r>
              <a:rPr lang="en-US" b="1" dirty="0" smtClean="0">
                <a:latin typeface="Bell MT" pitchFamily="18" charset="0"/>
              </a:rPr>
              <a:t>show full Addl. cost details</a:t>
            </a:r>
            <a:r>
              <a:rPr lang="en-US" dirty="0" smtClean="0">
                <a:latin typeface="Bell MT" pitchFamily="18" charset="0"/>
              </a:rPr>
              <a:t> to </a:t>
            </a:r>
            <a:r>
              <a:rPr lang="en-US" b="1" dirty="0" smtClean="0">
                <a:latin typeface="Bell MT" pitchFamily="18" charset="0"/>
              </a:rPr>
              <a:t>YES </a:t>
            </a:r>
            <a:r>
              <a:rPr lang="en-US" dirty="0" smtClean="0">
                <a:latin typeface="Bell MT" pitchFamily="18" charset="0"/>
              </a:rPr>
              <a:t>as shown below</a:t>
            </a:r>
            <a:r>
              <a:rPr lang="en-US" b="1" dirty="0" smtClean="0">
                <a:latin typeface="Bell MT" pitchFamily="18" charset="0"/>
              </a:rPr>
              <a:t>.</a:t>
            </a:r>
            <a:endParaRPr lang="en-US" dirty="0">
              <a:latin typeface="Bell MT" pitchFamily="18" charset="0"/>
            </a:endParaRPr>
          </a:p>
        </p:txBody>
      </p:sp>
      <p:pic>
        <p:nvPicPr>
          <p:cNvPr id="19" name="Picture 18"/>
          <p:cNvPicPr/>
          <p:nvPr/>
        </p:nvPicPr>
        <p:blipFill>
          <a:blip r:embed="rId6" cstate="print"/>
          <a:srcRect/>
          <a:stretch>
            <a:fillRect/>
          </a:stretch>
        </p:blipFill>
        <p:spPr bwMode="auto">
          <a:xfrm>
            <a:off x="2971800" y="3276600"/>
            <a:ext cx="4876800" cy="2819400"/>
          </a:xfrm>
          <a:prstGeom prst="rect">
            <a:avLst/>
          </a:prstGeom>
          <a:noFill/>
          <a:ln w="9525">
            <a:noFill/>
            <a:miter lim="800000"/>
            <a:headEnd/>
            <a:tailEnd/>
          </a:ln>
        </p:spPr>
      </p:pic>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0-#ppt_w/2"/>
                                          </p:val>
                                        </p:tav>
                                        <p:tav tm="100000">
                                          <p:val>
                                            <p:strVal val="#ppt_x"/>
                                          </p:val>
                                        </p:tav>
                                      </p:tavLst>
                                    </p:anim>
                                    <p:anim calcmode="lin" valueType="num">
                                      <p:cBhvr additive="base">
                                        <p:cTn id="8" dur="500" fill="hold"/>
                                        <p:tgtEl>
                                          <p:spTgt spid="17"/>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additive="base">
                                        <p:cTn id="12" dur="500" fill="hold"/>
                                        <p:tgtEl>
                                          <p:spTgt spid="18"/>
                                        </p:tgtEl>
                                        <p:attrNameLst>
                                          <p:attrName>ppt_x</p:attrName>
                                        </p:attrNameLst>
                                      </p:cBhvr>
                                      <p:tavLst>
                                        <p:tav tm="0">
                                          <p:val>
                                            <p:strVal val="0-#ppt_w/2"/>
                                          </p:val>
                                        </p:tav>
                                        <p:tav tm="100000">
                                          <p:val>
                                            <p:strVal val="#ppt_x"/>
                                          </p:val>
                                        </p:tav>
                                      </p:tavLst>
                                    </p:anim>
                                    <p:anim calcmode="lin" valueType="num">
                                      <p:cBhvr additive="base">
                                        <p:cTn id="13" dur="500" fill="hold"/>
                                        <p:tgtEl>
                                          <p:spTgt spid="18"/>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12" fill="hold" nodeType="after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additive="base">
                                        <p:cTn id="17" dur="500" fill="hold"/>
                                        <p:tgtEl>
                                          <p:spTgt spid="19"/>
                                        </p:tgtEl>
                                        <p:attrNameLst>
                                          <p:attrName>ppt_x</p:attrName>
                                        </p:attrNameLst>
                                      </p:cBhvr>
                                      <p:tavLst>
                                        <p:tav tm="0">
                                          <p:val>
                                            <p:strVal val="0-#ppt_w/2"/>
                                          </p:val>
                                        </p:tav>
                                        <p:tav tm="100000">
                                          <p:val>
                                            <p:strVal val="#ppt_x"/>
                                          </p:val>
                                        </p:tav>
                                      </p:tavLst>
                                    </p:anim>
                                    <p:anim calcmode="lin" valueType="num">
                                      <p:cBhvr additive="base">
                                        <p:cTn id="18" dur="500" fill="hold"/>
                                        <p:tgtEl>
                                          <p:spTgt spid="19"/>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8" fill="hold" nodeType="after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additive="base">
                                        <p:cTn id="22" dur="500" fill="hold"/>
                                        <p:tgtEl>
                                          <p:spTgt spid="16"/>
                                        </p:tgtEl>
                                        <p:attrNameLst>
                                          <p:attrName>ppt_x</p:attrName>
                                        </p:attrNameLst>
                                      </p:cBhvr>
                                      <p:tavLst>
                                        <p:tav tm="0">
                                          <p:val>
                                            <p:strVal val="0-#ppt_w/2"/>
                                          </p:val>
                                        </p:tav>
                                        <p:tav tm="100000">
                                          <p:val>
                                            <p:strVal val="#ppt_x"/>
                                          </p:val>
                                        </p:tav>
                                      </p:tavLst>
                                    </p:anim>
                                    <p:anim calcmode="lin" valueType="num">
                                      <p:cBhvr additive="base">
                                        <p:cTn id="23" dur="5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7" name="TextBox 26"/>
          <p:cNvSpPr txBox="1"/>
          <p:nvPr/>
        </p:nvSpPr>
        <p:spPr>
          <a:xfrm>
            <a:off x="3310966" y="6062246"/>
            <a:ext cx="1439112"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 </a:t>
            </a:r>
            <a:endParaRPr lang="en-US" sz="1600" dirty="0">
              <a:latin typeface="Goudy Old Style" panose="02020502050305020303" pitchFamily="18" charset="0"/>
            </a:endParaRPr>
          </a:p>
        </p:txBody>
      </p:sp>
      <p:sp>
        <p:nvSpPr>
          <p:cNvPr id="30" name="TextBox 29"/>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31" name="TextBox 30"/>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pic>
        <p:nvPicPr>
          <p:cNvPr id="14" name="Picture 13" descr="tt11.png"/>
          <p:cNvPicPr>
            <a:picLocks noChangeAspect="1"/>
          </p:cNvPicPr>
          <p:nvPr/>
        </p:nvPicPr>
        <p:blipFill>
          <a:blip r:embed="rId3" cstate="print"/>
          <a:stretch>
            <a:fillRect/>
          </a:stretch>
        </p:blipFill>
        <p:spPr>
          <a:xfrm>
            <a:off x="6781800" y="838200"/>
            <a:ext cx="1981200" cy="277091"/>
          </a:xfrm>
          <a:prstGeom prst="rect">
            <a:avLst/>
          </a:prstGeom>
        </p:spPr>
      </p:pic>
      <p:pic>
        <p:nvPicPr>
          <p:cNvPr id="15" name="Picture 14" descr="tally.png"/>
          <p:cNvPicPr>
            <a:picLocks noChangeAspect="1"/>
          </p:cNvPicPr>
          <p:nvPr/>
        </p:nvPicPr>
        <p:blipFill>
          <a:blip r:embed="rId4" cstate="print"/>
          <a:stretch>
            <a:fillRect/>
          </a:stretch>
        </p:blipFill>
        <p:spPr>
          <a:xfrm>
            <a:off x="7162800" y="152400"/>
            <a:ext cx="1372176" cy="703680"/>
          </a:xfrm>
          <a:prstGeom prst="rect">
            <a:avLst/>
          </a:prstGeom>
        </p:spPr>
      </p:pic>
      <p:pic>
        <p:nvPicPr>
          <p:cNvPr id="16" name="Picture 15" descr="11.png"/>
          <p:cNvPicPr>
            <a:picLocks noChangeAspect="1"/>
          </p:cNvPicPr>
          <p:nvPr/>
        </p:nvPicPr>
        <p:blipFill>
          <a:blip r:embed="rId5" cstate="print"/>
          <a:stretch>
            <a:fillRect/>
          </a:stretch>
        </p:blipFill>
        <p:spPr>
          <a:xfrm>
            <a:off x="1831846" y="84607"/>
            <a:ext cx="1901954" cy="1237417"/>
          </a:xfrm>
          <a:prstGeom prst="rect">
            <a:avLst/>
          </a:prstGeom>
        </p:spPr>
      </p:pic>
      <p:sp>
        <p:nvSpPr>
          <p:cNvPr id="17" name="Right Arrow 16"/>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p:cNvPicPr/>
          <p:nvPr/>
        </p:nvPicPr>
        <p:blipFill>
          <a:blip r:embed="rId6" cstate="print"/>
          <a:srcRect/>
          <a:stretch>
            <a:fillRect/>
          </a:stretch>
        </p:blipFill>
        <p:spPr bwMode="auto">
          <a:xfrm>
            <a:off x="1752600" y="2743200"/>
            <a:ext cx="7315200" cy="2286000"/>
          </a:xfrm>
          <a:prstGeom prst="rect">
            <a:avLst/>
          </a:prstGeom>
          <a:noFill/>
          <a:ln w="9525">
            <a:noFill/>
            <a:miter lim="800000"/>
            <a:headEnd/>
            <a:tailEnd/>
          </a:ln>
        </p:spPr>
      </p:pic>
      <p:sp>
        <p:nvSpPr>
          <p:cNvPr id="19" name="TextBox 18"/>
          <p:cNvSpPr txBox="1"/>
          <p:nvPr/>
        </p:nvSpPr>
        <p:spPr>
          <a:xfrm>
            <a:off x="1828800" y="5105400"/>
            <a:ext cx="7213628" cy="923330"/>
          </a:xfrm>
          <a:prstGeom prst="rect">
            <a:avLst/>
          </a:prstGeom>
          <a:noFill/>
        </p:spPr>
        <p:txBody>
          <a:bodyPr wrap="square" rtlCol="0">
            <a:spAutoFit/>
          </a:bodyPr>
          <a:lstStyle/>
          <a:p>
            <a:r>
              <a:rPr lang="en-US" b="1" dirty="0" smtClean="0">
                <a:latin typeface="Bell MT" pitchFamily="18" charset="0"/>
              </a:rPr>
              <a:t>Note :  </a:t>
            </a:r>
            <a:r>
              <a:rPr lang="en-US" dirty="0" smtClean="0">
                <a:latin typeface="Bell MT" pitchFamily="18" charset="0"/>
              </a:rPr>
              <a:t>This report can also be viewed   for a particular item by pressing F4 button and for a   particular party by pressing F5 button and             selecting the same.</a:t>
            </a:r>
            <a:endParaRPr lang="en-US" dirty="0"/>
          </a:p>
        </p:txBody>
      </p:sp>
      <p:sp>
        <p:nvSpPr>
          <p:cNvPr id="21" name="TextBox 20"/>
          <p:cNvSpPr txBox="1"/>
          <p:nvPr/>
        </p:nvSpPr>
        <p:spPr>
          <a:xfrm>
            <a:off x="1752600" y="1905000"/>
            <a:ext cx="7186839" cy="646331"/>
          </a:xfrm>
          <a:prstGeom prst="rect">
            <a:avLst/>
          </a:prstGeom>
          <a:noFill/>
        </p:spPr>
        <p:txBody>
          <a:bodyPr wrap="none" rtlCol="0">
            <a:spAutoFit/>
          </a:bodyPr>
          <a:lstStyle/>
          <a:p>
            <a:pPr>
              <a:buFont typeface="Wingdings" pitchFamily="2" charset="2"/>
              <a:buChar char="Ø"/>
            </a:pPr>
            <a:r>
              <a:rPr lang="en-US" dirty="0" smtClean="0">
                <a:latin typeface="Bell MT" pitchFamily="18" charset="0"/>
              </a:rPr>
              <a:t>  Party wise Landed cost details are shown along with overhead costs as </a:t>
            </a:r>
          </a:p>
          <a:p>
            <a:r>
              <a:rPr lang="en-US" dirty="0" smtClean="0">
                <a:latin typeface="Bell MT" pitchFamily="18" charset="0"/>
              </a:rPr>
              <a:t>     below:</a:t>
            </a:r>
            <a:endParaRPr lang="en-US" dirty="0">
              <a:latin typeface="Bell MT" pitchFamily="18" charset="0"/>
            </a:endParaRPr>
          </a:p>
        </p:txBody>
      </p:sp>
      <p:sp>
        <p:nvSpPr>
          <p:cNvPr id="22" name="TextBox 21"/>
          <p:cNvSpPr txBox="1"/>
          <p:nvPr/>
        </p:nvSpPr>
        <p:spPr>
          <a:xfrm>
            <a:off x="1752600" y="1447800"/>
            <a:ext cx="7391400" cy="430887"/>
          </a:xfrm>
          <a:prstGeom prst="rect">
            <a:avLst/>
          </a:prstGeom>
          <a:noFill/>
        </p:spPr>
        <p:txBody>
          <a:bodyPr wrap="square" rtlCol="0">
            <a:spAutoFit/>
          </a:bodyPr>
          <a:lstStyle/>
          <a:p>
            <a:pPr algn="ctr"/>
            <a:r>
              <a:rPr lang="en-US" sz="2200" dirty="0" smtClean="0">
                <a:solidFill>
                  <a:srgbClr val="CC0000"/>
                </a:solidFill>
                <a:effectLst>
                  <a:outerShdw blurRad="38100" dist="38100" dir="2700000" algn="tl">
                    <a:srgbClr val="000000">
                      <a:alpha val="43137"/>
                    </a:srgbClr>
                  </a:outerShdw>
                </a:effectLst>
                <a:latin typeface="Adobe Garamond Pro Bold" pitchFamily="18" charset="0"/>
              </a:rPr>
              <a:t>Final Product Cost (Landed Cost) - Party wise </a:t>
            </a:r>
            <a:r>
              <a:rPr lang="en-US" sz="2000" dirty="0" smtClean="0">
                <a:solidFill>
                  <a:srgbClr val="CC0000"/>
                </a:solidFill>
                <a:effectLst>
                  <a:outerShdw blurRad="38100" dist="38100" dir="2700000" algn="tl">
                    <a:srgbClr val="000000">
                      <a:alpha val="43137"/>
                    </a:srgbClr>
                  </a:outerShdw>
                </a:effectLst>
                <a:latin typeface="Adobe Garamond Pro Bold" pitchFamily="18" charset="0"/>
              </a:rPr>
              <a:t>(</a:t>
            </a:r>
            <a:r>
              <a:rPr lang="en-US" sz="2000" dirty="0" err="1" smtClean="0">
                <a:solidFill>
                  <a:srgbClr val="CC0000"/>
                </a:solidFill>
                <a:effectLst>
                  <a:outerShdw blurRad="38100" dist="38100" dir="2700000" algn="tl">
                    <a:srgbClr val="000000">
                      <a:alpha val="43137"/>
                    </a:srgbClr>
                  </a:outerShdw>
                </a:effectLst>
                <a:latin typeface="Adobe Garamond Pro Bold" pitchFamily="18" charset="0"/>
              </a:rPr>
              <a:t>contd</a:t>
            </a:r>
            <a:r>
              <a:rPr lang="en-US" sz="2000" dirty="0" smtClean="0">
                <a:solidFill>
                  <a:srgbClr val="CC0000"/>
                </a:solidFill>
                <a:effectLst>
                  <a:outerShdw blurRad="38100" dist="38100" dir="2700000" algn="tl">
                    <a:srgbClr val="000000">
                      <a:alpha val="43137"/>
                    </a:srgbClr>
                  </a:outerShdw>
                </a:effectLst>
                <a:latin typeface="Adobe Garamond Pro Bold" pitchFamily="18" charset="0"/>
              </a:rPr>
              <a:t>)</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0-#ppt_w/2"/>
                                          </p:val>
                                        </p:tav>
                                        <p:tav tm="100000">
                                          <p:val>
                                            <p:strVal val="#ppt_x"/>
                                          </p:val>
                                        </p:tav>
                                      </p:tavLst>
                                    </p:anim>
                                    <p:anim calcmode="lin" valueType="num">
                                      <p:cBhvr additive="base">
                                        <p:cTn id="8" dur="500" fill="hold"/>
                                        <p:tgtEl>
                                          <p:spTgt spid="22"/>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21"/>
                                        </p:tgtEl>
                                        <p:attrNameLst>
                                          <p:attrName>style.visibility</p:attrName>
                                        </p:attrNameLst>
                                      </p:cBhvr>
                                      <p:to>
                                        <p:strVal val="visible"/>
                                      </p:to>
                                    </p:set>
                                    <p:anim calcmode="lin" valueType="num">
                                      <p:cBhvr additive="base">
                                        <p:cTn id="12" dur="500" fill="hold"/>
                                        <p:tgtEl>
                                          <p:spTgt spid="21"/>
                                        </p:tgtEl>
                                        <p:attrNameLst>
                                          <p:attrName>ppt_x</p:attrName>
                                        </p:attrNameLst>
                                      </p:cBhvr>
                                      <p:tavLst>
                                        <p:tav tm="0">
                                          <p:val>
                                            <p:strVal val="0-#ppt_w/2"/>
                                          </p:val>
                                        </p:tav>
                                        <p:tav tm="100000">
                                          <p:val>
                                            <p:strVal val="#ppt_x"/>
                                          </p:val>
                                        </p:tav>
                                      </p:tavLst>
                                    </p:anim>
                                    <p:anim calcmode="lin" valueType="num">
                                      <p:cBhvr additive="base">
                                        <p:cTn id="13" dur="500" fill="hold"/>
                                        <p:tgtEl>
                                          <p:spTgt spid="21"/>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6" fill="hold" nodeType="afterEffect">
                                  <p:stCondLst>
                                    <p:cond delay="0"/>
                                  </p:stCondLst>
                                  <p:childTnLst>
                                    <p:set>
                                      <p:cBhvr>
                                        <p:cTn id="16" dur="1" fill="hold">
                                          <p:stCondLst>
                                            <p:cond delay="0"/>
                                          </p:stCondLst>
                                        </p:cTn>
                                        <p:tgtEl>
                                          <p:spTgt spid="18"/>
                                        </p:tgtEl>
                                        <p:attrNameLst>
                                          <p:attrName>style.visibility</p:attrName>
                                        </p:attrNameLst>
                                      </p:cBhvr>
                                      <p:to>
                                        <p:strVal val="visible"/>
                                      </p:to>
                                    </p:set>
                                    <p:anim calcmode="lin" valueType="num">
                                      <p:cBhvr additive="base">
                                        <p:cTn id="17" dur="500" fill="hold"/>
                                        <p:tgtEl>
                                          <p:spTgt spid="18"/>
                                        </p:tgtEl>
                                        <p:attrNameLst>
                                          <p:attrName>ppt_x</p:attrName>
                                        </p:attrNameLst>
                                      </p:cBhvr>
                                      <p:tavLst>
                                        <p:tav tm="0">
                                          <p:val>
                                            <p:strVal val="1+#ppt_w/2"/>
                                          </p:val>
                                        </p:tav>
                                        <p:tav tm="100000">
                                          <p:val>
                                            <p:strVal val="#ppt_x"/>
                                          </p:val>
                                        </p:tav>
                                      </p:tavLst>
                                    </p:anim>
                                    <p:anim calcmode="lin" valueType="num">
                                      <p:cBhvr additive="base">
                                        <p:cTn id="18" dur="500" fill="hold"/>
                                        <p:tgtEl>
                                          <p:spTgt spid="18"/>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12"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anim calcmode="lin" valueType="num">
                                      <p:cBhvr additive="base">
                                        <p:cTn id="22" dur="500" fill="hold"/>
                                        <p:tgtEl>
                                          <p:spTgt spid="19"/>
                                        </p:tgtEl>
                                        <p:attrNameLst>
                                          <p:attrName>ppt_x</p:attrName>
                                        </p:attrNameLst>
                                      </p:cBhvr>
                                      <p:tavLst>
                                        <p:tav tm="0">
                                          <p:val>
                                            <p:strVal val="0-#ppt_w/2"/>
                                          </p:val>
                                        </p:tav>
                                        <p:tav tm="100000">
                                          <p:val>
                                            <p:strVal val="#ppt_x"/>
                                          </p:val>
                                        </p:tav>
                                      </p:tavLst>
                                    </p:anim>
                                    <p:anim calcmode="lin" valueType="num">
                                      <p:cBhvr additive="base">
                                        <p:cTn id="23" dur="500" fill="hold"/>
                                        <p:tgtEl>
                                          <p:spTgt spid="19"/>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17"/>
                                        </p:tgtEl>
                                        <p:attrNameLst>
                                          <p:attrName>style.visibility</p:attrName>
                                        </p:attrNameLst>
                                      </p:cBhvr>
                                      <p:to>
                                        <p:strVal val="visible"/>
                                      </p:to>
                                    </p:set>
                                    <p:anim calcmode="lin" valueType="num">
                                      <p:cBhvr additive="base">
                                        <p:cTn id="27" dur="500" fill="hold"/>
                                        <p:tgtEl>
                                          <p:spTgt spid="17"/>
                                        </p:tgtEl>
                                        <p:attrNameLst>
                                          <p:attrName>ppt_x</p:attrName>
                                        </p:attrNameLst>
                                      </p:cBhvr>
                                      <p:tavLst>
                                        <p:tav tm="0">
                                          <p:val>
                                            <p:strVal val="0-#ppt_w/2"/>
                                          </p:val>
                                        </p:tav>
                                        <p:tav tm="100000">
                                          <p:val>
                                            <p:strVal val="#ppt_x"/>
                                          </p:val>
                                        </p:tav>
                                      </p:tavLst>
                                    </p:anim>
                                    <p:anim calcmode="lin" valueType="num">
                                      <p:cBhvr additive="base">
                                        <p:cTn id="28" dur="5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P spid="2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4" name="TextBox 13"/>
          <p:cNvSpPr txBox="1"/>
          <p:nvPr/>
        </p:nvSpPr>
        <p:spPr>
          <a:xfrm>
            <a:off x="2438400" y="3048000"/>
            <a:ext cx="184731" cy="369332"/>
          </a:xfrm>
          <a:prstGeom prst="rect">
            <a:avLst/>
          </a:prstGeom>
          <a:noFill/>
        </p:spPr>
        <p:txBody>
          <a:bodyPr wrap="none" rtlCol="0">
            <a:spAutoFit/>
          </a:bodyPr>
          <a:lstStyle/>
          <a:p>
            <a:endParaRPr lang="en-US" dirty="0"/>
          </a:p>
        </p:txBody>
      </p:sp>
      <p:sp>
        <p:nvSpPr>
          <p:cNvPr id="35" name="TextBox 34"/>
          <p:cNvSpPr txBox="1"/>
          <p:nvPr/>
        </p:nvSpPr>
        <p:spPr>
          <a:xfrm>
            <a:off x="1989921" y="2895600"/>
            <a:ext cx="5401479" cy="523220"/>
          </a:xfrm>
          <a:prstGeom prst="rect">
            <a:avLst/>
          </a:prstGeom>
          <a:noFill/>
        </p:spPr>
        <p:txBody>
          <a:bodyPr wrap="none" rtlCol="0">
            <a:spAutoFit/>
          </a:bodyPr>
          <a:lstStyle/>
          <a:p>
            <a:r>
              <a:rPr lang="en-US" sz="2800" b="1" dirty="0" smtClean="0">
                <a:effectLst>
                  <a:outerShdw blurRad="38100" dist="38100" dir="2700000" algn="tl">
                    <a:srgbClr val="000000">
                      <a:alpha val="43137"/>
                    </a:srgbClr>
                  </a:outerShdw>
                </a:effectLst>
                <a:latin typeface="Goudy Old Style" panose="02020502050305020303" pitchFamily="18" charset="0"/>
              </a:rPr>
              <a:t> </a:t>
            </a:r>
            <a:r>
              <a:rPr lang="en-US" sz="2800" b="1" dirty="0" smtClean="0">
                <a:solidFill>
                  <a:srgbClr val="C00000"/>
                </a:solidFill>
                <a:effectLst>
                  <a:outerShdw blurRad="38100" dist="38100" dir="2700000" algn="tl">
                    <a:srgbClr val="000000">
                      <a:alpha val="43137"/>
                    </a:srgbClr>
                  </a:outerShdw>
                </a:effectLst>
                <a:latin typeface="Goudy Old Style" panose="02020502050305020303" pitchFamily="18" charset="0"/>
              </a:rPr>
              <a:t>EE Software Technologies Pvt. Ltd.</a:t>
            </a:r>
            <a:endParaRPr lang="en-US" sz="2800" b="1" dirty="0">
              <a:solidFill>
                <a:srgbClr val="C00000"/>
              </a:solidFill>
              <a:effectLst>
                <a:outerShdw blurRad="38100" dist="38100" dir="2700000" algn="tl">
                  <a:srgbClr val="000000">
                    <a:alpha val="43137"/>
                  </a:srgbClr>
                </a:outerShdw>
              </a:effectLst>
              <a:latin typeface="Goudy Old Style" panose="02020502050305020303" pitchFamily="18" charset="0"/>
            </a:endParaRPr>
          </a:p>
        </p:txBody>
      </p:sp>
      <p:sp>
        <p:nvSpPr>
          <p:cNvPr id="36" name="TextBox 35"/>
          <p:cNvSpPr txBox="1"/>
          <p:nvPr/>
        </p:nvSpPr>
        <p:spPr>
          <a:xfrm>
            <a:off x="2057400" y="4431268"/>
            <a:ext cx="2439001" cy="369332"/>
          </a:xfrm>
          <a:prstGeom prst="rect">
            <a:avLst/>
          </a:prstGeom>
          <a:noFill/>
        </p:spPr>
        <p:txBody>
          <a:bodyPr wrap="none" rtlCol="0">
            <a:spAutoFit/>
          </a:bodyPr>
          <a:lstStyle/>
          <a:p>
            <a:r>
              <a:rPr lang="en-US" dirty="0" smtClean="0">
                <a:hlinkClick r:id="rId3"/>
              </a:rPr>
              <a:t>enterprise@eestpl.com</a:t>
            </a:r>
            <a:r>
              <a:rPr lang="en-US" dirty="0" smtClean="0"/>
              <a:t> </a:t>
            </a:r>
            <a:endParaRPr lang="en-US" dirty="0"/>
          </a:p>
        </p:txBody>
      </p:sp>
      <p:sp>
        <p:nvSpPr>
          <p:cNvPr id="37" name="TextBox 36"/>
          <p:cNvSpPr txBox="1"/>
          <p:nvPr/>
        </p:nvSpPr>
        <p:spPr>
          <a:xfrm>
            <a:off x="2066121" y="3518104"/>
            <a:ext cx="5056192" cy="923330"/>
          </a:xfrm>
          <a:prstGeom prst="rect">
            <a:avLst/>
          </a:prstGeom>
          <a:noFill/>
        </p:spPr>
        <p:txBody>
          <a:bodyPr wrap="none" rtlCol="0">
            <a:spAutoFit/>
          </a:bodyPr>
          <a:lstStyle/>
          <a:p>
            <a:r>
              <a:rPr lang="en-US" dirty="0" smtClean="0"/>
              <a:t># 447/A, 17th G Main, 6th Block </a:t>
            </a:r>
          </a:p>
          <a:p>
            <a:r>
              <a:rPr lang="en-US" dirty="0" err="1" smtClean="0"/>
              <a:t>Koramangala</a:t>
            </a:r>
            <a:r>
              <a:rPr lang="en-US" dirty="0" smtClean="0"/>
              <a:t>, Bangalore - 560 095, INDIA</a:t>
            </a:r>
          </a:p>
          <a:p>
            <a:r>
              <a:rPr lang="en-US" dirty="0" smtClean="0"/>
              <a:t>Ph: +91 80 4113 1825 / 99000 36881 / 93425 37577</a:t>
            </a:r>
          </a:p>
        </p:txBody>
      </p:sp>
      <p:pic>
        <p:nvPicPr>
          <p:cNvPr id="22" name="Picture 21" descr="tt11.png"/>
          <p:cNvPicPr>
            <a:picLocks noChangeAspect="1"/>
          </p:cNvPicPr>
          <p:nvPr/>
        </p:nvPicPr>
        <p:blipFill>
          <a:blip r:embed="rId4" cstate="print"/>
          <a:stretch>
            <a:fillRect/>
          </a:stretch>
        </p:blipFill>
        <p:spPr>
          <a:xfrm>
            <a:off x="6781800" y="1170709"/>
            <a:ext cx="1981200" cy="277091"/>
          </a:xfrm>
          <a:prstGeom prst="rect">
            <a:avLst/>
          </a:prstGeom>
        </p:spPr>
      </p:pic>
      <p:pic>
        <p:nvPicPr>
          <p:cNvPr id="23" name="Picture 22" descr="tally.png"/>
          <p:cNvPicPr>
            <a:picLocks noChangeAspect="1"/>
          </p:cNvPicPr>
          <p:nvPr/>
        </p:nvPicPr>
        <p:blipFill>
          <a:blip r:embed="rId5" cstate="print"/>
          <a:stretch>
            <a:fillRect/>
          </a:stretch>
        </p:blipFill>
        <p:spPr>
          <a:xfrm>
            <a:off x="7162800" y="484909"/>
            <a:ext cx="1372176" cy="703680"/>
          </a:xfrm>
          <a:prstGeom prst="rect">
            <a:avLst/>
          </a:prstGeom>
        </p:spPr>
      </p:pic>
      <p:pic>
        <p:nvPicPr>
          <p:cNvPr id="24" name="Picture 23" descr="11.png"/>
          <p:cNvPicPr>
            <a:picLocks noChangeAspect="1"/>
          </p:cNvPicPr>
          <p:nvPr/>
        </p:nvPicPr>
        <p:blipFill>
          <a:blip r:embed="rId6" cstate="print"/>
          <a:stretch>
            <a:fillRect/>
          </a:stretch>
        </p:blipFill>
        <p:spPr>
          <a:xfrm>
            <a:off x="1831846" y="84607"/>
            <a:ext cx="1901954" cy="1237417"/>
          </a:xfrm>
          <a:prstGeom prst="rect">
            <a:avLst/>
          </a:prstGeom>
        </p:spPr>
      </p:pic>
      <p:sp>
        <p:nvSpPr>
          <p:cNvPr id="26" name="TextBox 25"/>
          <p:cNvSpPr txBox="1"/>
          <p:nvPr/>
        </p:nvSpPr>
        <p:spPr>
          <a:xfrm>
            <a:off x="1989921" y="2521803"/>
            <a:ext cx="2068451" cy="461665"/>
          </a:xfrm>
          <a:prstGeom prst="rect">
            <a:avLst/>
          </a:prstGeom>
          <a:noFill/>
        </p:spPr>
        <p:txBody>
          <a:bodyPr wrap="none" rtlCol="0">
            <a:spAutoFit/>
          </a:bodyPr>
          <a:lstStyle/>
          <a:p>
            <a:r>
              <a:rPr lang="en-US" sz="2400" b="1" dirty="0" smtClean="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latin typeface="Goudy Old Style" panose="02020502050305020303" pitchFamily="18" charset="0"/>
              </a:rPr>
              <a:t>Presented by :</a:t>
            </a:r>
            <a:r>
              <a:rPr lang="en-US" sz="1600" dirty="0" smtClean="0">
                <a:solidFill>
                  <a:srgbClr val="C00000"/>
                </a:solidFill>
                <a:latin typeface="Goudy Old Style" panose="02020502050305020303" pitchFamily="18" charset="0"/>
              </a:rPr>
              <a:t> </a:t>
            </a:r>
            <a:endParaRPr lang="en-US" sz="1600" dirty="0">
              <a:solidFill>
                <a:srgbClr val="C00000"/>
              </a:solidFill>
              <a:latin typeface="Goudy Old Style" panose="02020502050305020303" pitchFamily="18" charset="0"/>
            </a:endParaRPr>
          </a:p>
        </p:txBody>
      </p:sp>
      <p:sp>
        <p:nvSpPr>
          <p:cNvPr id="27" name="TextBox 26"/>
          <p:cNvSpPr txBox="1"/>
          <p:nvPr/>
        </p:nvSpPr>
        <p:spPr>
          <a:xfrm>
            <a:off x="4115792" y="1915180"/>
            <a:ext cx="1975221" cy="523220"/>
          </a:xfrm>
          <a:prstGeom prst="rect">
            <a:avLst/>
          </a:prstGeom>
          <a:noFill/>
        </p:spPr>
        <p:txBody>
          <a:bodyPr wrap="none" rtlCol="0">
            <a:spAutoFit/>
          </a:bodyPr>
          <a:lstStyle/>
          <a:p>
            <a:r>
              <a:rPr lang="en-US" sz="2800" b="1" dirty="0" smtClean="0">
                <a:latin typeface="Adobe Caslon Pro Bold" pitchFamily="18" charset="0"/>
              </a:rPr>
              <a:t>Thank you</a:t>
            </a:r>
            <a:endParaRPr lang="en-US" sz="2800" b="1" dirty="0">
              <a:latin typeface="Adobe Caslon Pro Bold" pitchFamily="18" charset="0"/>
            </a:endParaRPr>
          </a:p>
        </p:txBody>
      </p:sp>
      <p:sp>
        <p:nvSpPr>
          <p:cNvPr id="28" name="TextBox 27">
            <a:hlinkClick r:id="rId7"/>
          </p:cNvPr>
          <p:cNvSpPr txBox="1"/>
          <p:nvPr/>
        </p:nvSpPr>
        <p:spPr>
          <a:xfrm>
            <a:off x="2057400" y="4736068"/>
            <a:ext cx="1754198" cy="369332"/>
          </a:xfrm>
          <a:prstGeom prst="rect">
            <a:avLst/>
          </a:prstGeom>
          <a:noFill/>
        </p:spPr>
        <p:txBody>
          <a:bodyPr wrap="none" rtlCol="0">
            <a:spAutoFit/>
          </a:bodyPr>
          <a:lstStyle/>
          <a:p>
            <a:r>
              <a:rPr lang="en-US" dirty="0" smtClean="0"/>
              <a:t>www.eestpl.com</a:t>
            </a:r>
            <a:endParaRPr lang="en-US" dirty="0"/>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1+#ppt_w/2"/>
                                          </p:val>
                                        </p:tav>
                                        <p:tav tm="100000">
                                          <p:val>
                                            <p:strVal val="#ppt_x"/>
                                          </p:val>
                                        </p:tav>
                                      </p:tavLst>
                                    </p:anim>
                                    <p:anim calcmode="lin" valueType="num">
                                      <p:cBhvr additive="base">
                                        <p:cTn id="8" dur="500" fill="hold"/>
                                        <p:tgtEl>
                                          <p:spTgt spid="3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37"/>
                                        </p:tgtEl>
                                        <p:attrNameLst>
                                          <p:attrName>style.visibility</p:attrName>
                                        </p:attrNameLst>
                                      </p:cBhvr>
                                      <p:to>
                                        <p:strVal val="visible"/>
                                      </p:to>
                                    </p:set>
                                    <p:anim calcmode="lin" valueType="num">
                                      <p:cBhvr additive="base">
                                        <p:cTn id="12" dur="500" fill="hold"/>
                                        <p:tgtEl>
                                          <p:spTgt spid="37"/>
                                        </p:tgtEl>
                                        <p:attrNameLst>
                                          <p:attrName>ppt_x</p:attrName>
                                        </p:attrNameLst>
                                      </p:cBhvr>
                                      <p:tavLst>
                                        <p:tav tm="0">
                                          <p:val>
                                            <p:strVal val="0-#ppt_w/2"/>
                                          </p:val>
                                        </p:tav>
                                        <p:tav tm="100000">
                                          <p:val>
                                            <p:strVal val="#ppt_x"/>
                                          </p:val>
                                        </p:tav>
                                      </p:tavLst>
                                    </p:anim>
                                    <p:anim calcmode="lin" valueType="num">
                                      <p:cBhvr additive="base">
                                        <p:cTn id="13" dur="500" fill="hold"/>
                                        <p:tgtEl>
                                          <p:spTgt spid="37"/>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36"/>
                                        </p:tgtEl>
                                        <p:attrNameLst>
                                          <p:attrName>style.visibility</p:attrName>
                                        </p:attrNameLst>
                                      </p:cBhvr>
                                      <p:to>
                                        <p:strVal val="visible"/>
                                      </p:to>
                                    </p:set>
                                    <p:anim calcmode="lin" valueType="num">
                                      <p:cBhvr additive="base">
                                        <p:cTn id="17" dur="500" fill="hold"/>
                                        <p:tgtEl>
                                          <p:spTgt spid="36"/>
                                        </p:tgtEl>
                                        <p:attrNameLst>
                                          <p:attrName>ppt_x</p:attrName>
                                        </p:attrNameLst>
                                      </p:cBhvr>
                                      <p:tavLst>
                                        <p:tav tm="0">
                                          <p:val>
                                            <p:strVal val="0-#ppt_w/2"/>
                                          </p:val>
                                        </p:tav>
                                        <p:tav tm="100000">
                                          <p:val>
                                            <p:strVal val="#ppt_x"/>
                                          </p:val>
                                        </p:tav>
                                      </p:tavLst>
                                    </p:anim>
                                    <p:anim calcmode="lin" valueType="num">
                                      <p:cBhvr additive="base">
                                        <p:cTn id="18" dur="500" fill="hold"/>
                                        <p:tgtEl>
                                          <p:spTgt spid="36"/>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14" presetClass="entr" presetSubtype="10" fill="hold" grpId="0" nodeType="after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randombar(horizontal)">
                                      <p:cBhvr>
                                        <p:cTn id="22" dur="500"/>
                                        <p:tgtEl>
                                          <p:spTgt spid="27"/>
                                        </p:tgtEl>
                                      </p:cBhvr>
                                    </p:animEffect>
                                  </p:childTnLst>
                                </p:cTn>
                              </p:par>
                            </p:childTnLst>
                          </p:cTn>
                        </p:par>
                        <p:par>
                          <p:cTn id="23" fill="hold">
                            <p:stCondLst>
                              <p:cond delay="2000"/>
                            </p:stCondLst>
                            <p:childTnLst>
                              <p:par>
                                <p:cTn id="24" presetID="2" presetClass="entr" presetSubtype="8" fill="hold" grpId="0" nodeType="afterEffect">
                                  <p:stCondLst>
                                    <p:cond delay="0"/>
                                  </p:stCondLst>
                                  <p:childTnLst>
                                    <p:set>
                                      <p:cBhvr>
                                        <p:cTn id="25" dur="1" fill="hold">
                                          <p:stCondLst>
                                            <p:cond delay="0"/>
                                          </p:stCondLst>
                                        </p:cTn>
                                        <p:tgtEl>
                                          <p:spTgt spid="26"/>
                                        </p:tgtEl>
                                        <p:attrNameLst>
                                          <p:attrName>style.visibility</p:attrName>
                                        </p:attrNameLst>
                                      </p:cBhvr>
                                      <p:to>
                                        <p:strVal val="visible"/>
                                      </p:to>
                                    </p:set>
                                    <p:anim calcmode="lin" valueType="num">
                                      <p:cBhvr additive="base">
                                        <p:cTn id="26" dur="500" fill="hold"/>
                                        <p:tgtEl>
                                          <p:spTgt spid="26"/>
                                        </p:tgtEl>
                                        <p:attrNameLst>
                                          <p:attrName>ppt_x</p:attrName>
                                        </p:attrNameLst>
                                      </p:cBhvr>
                                      <p:tavLst>
                                        <p:tav tm="0">
                                          <p:val>
                                            <p:strVal val="0-#ppt_w/2"/>
                                          </p:val>
                                        </p:tav>
                                        <p:tav tm="100000">
                                          <p:val>
                                            <p:strVal val="#ppt_x"/>
                                          </p:val>
                                        </p:tav>
                                      </p:tavLst>
                                    </p:anim>
                                    <p:anim calcmode="lin" valueType="num">
                                      <p:cBhvr additive="base">
                                        <p:cTn id="27" dur="500" fill="hold"/>
                                        <p:tgtEl>
                                          <p:spTgt spid="26"/>
                                        </p:tgtEl>
                                        <p:attrNameLst>
                                          <p:attrName>ppt_y</p:attrName>
                                        </p:attrNameLst>
                                      </p:cBhvr>
                                      <p:tavLst>
                                        <p:tav tm="0">
                                          <p:val>
                                            <p:strVal val="#ppt_y"/>
                                          </p:val>
                                        </p:tav>
                                        <p:tav tm="100000">
                                          <p:val>
                                            <p:strVal val="#ppt_y"/>
                                          </p:val>
                                        </p:tav>
                                      </p:tavLst>
                                    </p:anim>
                                  </p:childTnLst>
                                </p:cTn>
                              </p:par>
                            </p:childTnLst>
                          </p:cTn>
                        </p:par>
                        <p:par>
                          <p:cTn id="28" fill="hold">
                            <p:stCondLst>
                              <p:cond delay="2500"/>
                            </p:stCondLst>
                            <p:childTnLst>
                              <p:par>
                                <p:cTn id="29" presetID="2" presetClass="entr" presetSubtype="2" fill="hold" grpId="0" nodeType="afterEffect">
                                  <p:stCondLst>
                                    <p:cond delay="0"/>
                                  </p:stCondLst>
                                  <p:childTnLst>
                                    <p:set>
                                      <p:cBhvr>
                                        <p:cTn id="30" dur="1" fill="hold">
                                          <p:stCondLst>
                                            <p:cond delay="0"/>
                                          </p:stCondLst>
                                        </p:cTn>
                                        <p:tgtEl>
                                          <p:spTgt spid="28"/>
                                        </p:tgtEl>
                                        <p:attrNameLst>
                                          <p:attrName>style.visibility</p:attrName>
                                        </p:attrNameLst>
                                      </p:cBhvr>
                                      <p:to>
                                        <p:strVal val="visible"/>
                                      </p:to>
                                    </p:set>
                                    <p:anim calcmode="lin" valueType="num">
                                      <p:cBhvr additive="base">
                                        <p:cTn id="31" dur="500" fill="hold"/>
                                        <p:tgtEl>
                                          <p:spTgt spid="28"/>
                                        </p:tgtEl>
                                        <p:attrNameLst>
                                          <p:attrName>ppt_x</p:attrName>
                                        </p:attrNameLst>
                                      </p:cBhvr>
                                      <p:tavLst>
                                        <p:tav tm="0">
                                          <p:val>
                                            <p:strVal val="1+#ppt_w/2"/>
                                          </p:val>
                                        </p:tav>
                                        <p:tav tm="100000">
                                          <p:val>
                                            <p:strVal val="#ppt_x"/>
                                          </p:val>
                                        </p:tav>
                                      </p:tavLst>
                                    </p:anim>
                                    <p:anim calcmode="lin" valueType="num">
                                      <p:cBhvr additive="base">
                                        <p:cTn id="32" dur="500" fill="hold"/>
                                        <p:tgtEl>
                                          <p:spTgt spid="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P spid="37" grpId="0"/>
      <p:bldP spid="26" grpId="0"/>
      <p:bldP spid="27" grpId="0"/>
      <p:bldP spid="2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43" name="TextBox 42"/>
          <p:cNvSpPr txBox="1"/>
          <p:nvPr/>
        </p:nvSpPr>
        <p:spPr>
          <a:xfrm>
            <a:off x="3310966" y="6062246"/>
            <a:ext cx="1448730"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 </a:t>
            </a:r>
            <a:endParaRPr lang="en-US" sz="1600" dirty="0">
              <a:latin typeface="Goudy Old Style" panose="02020502050305020303" pitchFamily="18" charset="0"/>
            </a:endParaRPr>
          </a:p>
        </p:txBody>
      </p:sp>
      <p:sp>
        <p:nvSpPr>
          <p:cNvPr id="44" name="TextBox 43"/>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45" name="TextBox 44"/>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sp>
        <p:nvSpPr>
          <p:cNvPr id="12" name="TextBox 11"/>
          <p:cNvSpPr txBox="1"/>
          <p:nvPr/>
        </p:nvSpPr>
        <p:spPr>
          <a:xfrm>
            <a:off x="1752600" y="1143000"/>
            <a:ext cx="7238999" cy="430887"/>
          </a:xfrm>
          <a:prstGeom prst="rect">
            <a:avLst/>
          </a:prstGeom>
          <a:noFill/>
        </p:spPr>
        <p:txBody>
          <a:bodyPr wrap="square" rtlCol="0">
            <a:spAutoFit/>
          </a:bodyPr>
          <a:lstStyle/>
          <a:p>
            <a:pPr algn="ctr"/>
            <a:r>
              <a:rPr lang="en-US" sz="2200" dirty="0" smtClean="0">
                <a:solidFill>
                  <a:srgbClr val="CC0000"/>
                </a:solidFill>
                <a:effectLst>
                  <a:outerShdw blurRad="38100" dist="38100" dir="2700000" algn="tl">
                    <a:srgbClr val="000000">
                      <a:alpha val="43137"/>
                    </a:srgbClr>
                  </a:outerShdw>
                </a:effectLst>
                <a:latin typeface="Adobe Garamond Pro Bold" pitchFamily="18" charset="0"/>
              </a:rPr>
              <a:t>Landed Cost – its need</a:t>
            </a:r>
          </a:p>
        </p:txBody>
      </p:sp>
      <p:sp>
        <p:nvSpPr>
          <p:cNvPr id="13" name="TextBox 12"/>
          <p:cNvSpPr txBox="1"/>
          <p:nvPr/>
        </p:nvSpPr>
        <p:spPr>
          <a:xfrm>
            <a:off x="1676400" y="1524000"/>
            <a:ext cx="7391400" cy="2308324"/>
          </a:xfrm>
          <a:prstGeom prst="rect">
            <a:avLst/>
          </a:prstGeom>
          <a:noFill/>
        </p:spPr>
        <p:txBody>
          <a:bodyPr wrap="square" rtlCol="0">
            <a:spAutoFit/>
          </a:bodyPr>
          <a:lstStyle/>
          <a:p>
            <a:pPr algn="just"/>
            <a:r>
              <a:rPr lang="en-US" dirty="0" smtClean="0"/>
              <a:t>Landed Cost is the total cost of a product including all the overhead expenses such as brokerage, logistics fees, complete shipping costs, customs duties, tariffs, taxes, insurance, currency conversion, crating costs, and handling fees on arrival of goods. Not all of these components are present in every shipment to be accounted for to arrive at the landed cost of each product; however, one has to account the entire overheads mentioned as above to arrive at the landed cost, which is a significant task under the current systems.</a:t>
            </a:r>
            <a:r>
              <a:rPr lang="en-US" dirty="0" smtClean="0">
                <a:latin typeface="Bell MT" pitchFamily="18" charset="0"/>
              </a:rPr>
              <a:t> </a:t>
            </a:r>
            <a:endParaRPr lang="en-US" dirty="0" smtClean="0"/>
          </a:p>
        </p:txBody>
      </p:sp>
      <p:sp>
        <p:nvSpPr>
          <p:cNvPr id="14" name="TextBox 13"/>
          <p:cNvSpPr txBox="1"/>
          <p:nvPr/>
        </p:nvSpPr>
        <p:spPr>
          <a:xfrm>
            <a:off x="1676400" y="3752671"/>
            <a:ext cx="7391400" cy="1200329"/>
          </a:xfrm>
          <a:prstGeom prst="rect">
            <a:avLst/>
          </a:prstGeom>
          <a:noFill/>
        </p:spPr>
        <p:txBody>
          <a:bodyPr wrap="square" rtlCol="0">
            <a:spAutoFit/>
          </a:bodyPr>
          <a:lstStyle/>
          <a:p>
            <a:r>
              <a:rPr lang="en-US" dirty="0" smtClean="0"/>
              <a:t>Additionally, User has to account every cost in to system as and when he gets to know them, which ends up in significant man power consumption, recording multiple transactions for each cost etc., to arrive at this single cost, there </a:t>
            </a:r>
            <a:r>
              <a:rPr lang="en-US" smtClean="0"/>
              <a:t>by compromising </a:t>
            </a:r>
            <a:r>
              <a:rPr lang="en-US" dirty="0" smtClean="0"/>
              <a:t>on the size of the data and performance issues.</a:t>
            </a:r>
            <a:endParaRPr lang="en-US" dirty="0"/>
          </a:p>
        </p:txBody>
      </p:sp>
      <p:sp>
        <p:nvSpPr>
          <p:cNvPr id="15" name="TextBox 14"/>
          <p:cNvSpPr txBox="1"/>
          <p:nvPr/>
        </p:nvSpPr>
        <p:spPr>
          <a:xfrm>
            <a:off x="1676400" y="4953000"/>
            <a:ext cx="7391400" cy="1200329"/>
          </a:xfrm>
          <a:prstGeom prst="rect">
            <a:avLst/>
          </a:prstGeom>
          <a:noFill/>
        </p:spPr>
        <p:txBody>
          <a:bodyPr wrap="square" rtlCol="0">
            <a:spAutoFit/>
          </a:bodyPr>
          <a:lstStyle/>
          <a:p>
            <a:r>
              <a:rPr lang="en-US" dirty="0" smtClean="0"/>
              <a:t>Currently not all the systems are capable / designed to arrive at the Landed cost of the products, so the need has been raised to design a system which helps in arriving at Landed cost of the product without comprising on any of the above mentioned factors.</a:t>
            </a:r>
            <a:endParaRPr lang="en-US" dirty="0"/>
          </a:p>
        </p:txBody>
      </p:sp>
      <p:pic>
        <p:nvPicPr>
          <p:cNvPr id="16" name="Picture 15" descr="tt11.png"/>
          <p:cNvPicPr>
            <a:picLocks noChangeAspect="1"/>
          </p:cNvPicPr>
          <p:nvPr/>
        </p:nvPicPr>
        <p:blipFill>
          <a:blip r:embed="rId3" cstate="print"/>
          <a:stretch>
            <a:fillRect/>
          </a:stretch>
        </p:blipFill>
        <p:spPr>
          <a:xfrm>
            <a:off x="6781800" y="838200"/>
            <a:ext cx="1981200" cy="277091"/>
          </a:xfrm>
          <a:prstGeom prst="rect">
            <a:avLst/>
          </a:prstGeom>
        </p:spPr>
      </p:pic>
      <p:pic>
        <p:nvPicPr>
          <p:cNvPr id="17" name="Picture 16" descr="tally.png"/>
          <p:cNvPicPr>
            <a:picLocks noChangeAspect="1"/>
          </p:cNvPicPr>
          <p:nvPr/>
        </p:nvPicPr>
        <p:blipFill>
          <a:blip r:embed="rId4" cstate="print"/>
          <a:stretch>
            <a:fillRect/>
          </a:stretch>
        </p:blipFill>
        <p:spPr>
          <a:xfrm>
            <a:off x="7162800" y="152400"/>
            <a:ext cx="1372176" cy="703680"/>
          </a:xfrm>
          <a:prstGeom prst="rect">
            <a:avLst/>
          </a:prstGeom>
        </p:spPr>
      </p:pic>
      <p:pic>
        <p:nvPicPr>
          <p:cNvPr id="18" name="Picture 17" descr="11.png"/>
          <p:cNvPicPr>
            <a:picLocks noChangeAspect="1"/>
          </p:cNvPicPr>
          <p:nvPr/>
        </p:nvPicPr>
        <p:blipFill>
          <a:blip r:embed="rId5" cstate="print"/>
          <a:stretch>
            <a:fillRect/>
          </a:stretch>
        </p:blipFill>
        <p:spPr>
          <a:xfrm>
            <a:off x="1831846" y="84607"/>
            <a:ext cx="1901954" cy="1237417"/>
          </a:xfrm>
          <a:prstGeom prst="rect">
            <a:avLst/>
          </a:prstGeom>
        </p:spPr>
      </p:pic>
      <p:sp>
        <p:nvSpPr>
          <p:cNvPr id="19" name="Right Arrow 18"/>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12" fill="hold" grpId="0" nodeType="after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additive="base">
                                        <p:cTn id="12" dur="500" fill="hold"/>
                                        <p:tgtEl>
                                          <p:spTgt spid="13"/>
                                        </p:tgtEl>
                                        <p:attrNameLst>
                                          <p:attrName>ppt_x</p:attrName>
                                        </p:attrNameLst>
                                      </p:cBhvr>
                                      <p:tavLst>
                                        <p:tav tm="0">
                                          <p:val>
                                            <p:strVal val="0-#ppt_w/2"/>
                                          </p:val>
                                        </p:tav>
                                        <p:tav tm="100000">
                                          <p:val>
                                            <p:strVal val="#ppt_x"/>
                                          </p:val>
                                        </p:tav>
                                      </p:tavLst>
                                    </p:anim>
                                    <p:anim calcmode="lin" valueType="num">
                                      <p:cBhvr additive="base">
                                        <p:cTn id="13" dur="500" fill="hold"/>
                                        <p:tgtEl>
                                          <p:spTgt spid="13"/>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12" fill="hold" grpId="0"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500" fill="hold"/>
                                        <p:tgtEl>
                                          <p:spTgt spid="14"/>
                                        </p:tgtEl>
                                        <p:attrNameLst>
                                          <p:attrName>ppt_x</p:attrName>
                                        </p:attrNameLst>
                                      </p:cBhvr>
                                      <p:tavLst>
                                        <p:tav tm="0">
                                          <p:val>
                                            <p:strVal val="0-#ppt_w/2"/>
                                          </p:val>
                                        </p:tav>
                                        <p:tav tm="100000">
                                          <p:val>
                                            <p:strVal val="#ppt_x"/>
                                          </p:val>
                                        </p:tav>
                                      </p:tavLst>
                                    </p:anim>
                                    <p:anim calcmode="lin" valueType="num">
                                      <p:cBhvr additive="base">
                                        <p:cTn id="18" dur="500" fill="hold"/>
                                        <p:tgtEl>
                                          <p:spTgt spid="14"/>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12" fill="hold" grpId="0" nodeType="afterEffect">
                                  <p:stCondLst>
                                    <p:cond delay="0"/>
                                  </p:stCondLst>
                                  <p:childTnLst>
                                    <p:set>
                                      <p:cBhvr>
                                        <p:cTn id="21" dur="1" fill="hold">
                                          <p:stCondLst>
                                            <p:cond delay="0"/>
                                          </p:stCondLst>
                                        </p:cTn>
                                        <p:tgtEl>
                                          <p:spTgt spid="15"/>
                                        </p:tgtEl>
                                        <p:attrNameLst>
                                          <p:attrName>style.visibility</p:attrName>
                                        </p:attrNameLst>
                                      </p:cBhvr>
                                      <p:to>
                                        <p:strVal val="visible"/>
                                      </p:to>
                                    </p:set>
                                    <p:anim calcmode="lin" valueType="num">
                                      <p:cBhvr additive="base">
                                        <p:cTn id="22" dur="500" fill="hold"/>
                                        <p:tgtEl>
                                          <p:spTgt spid="15"/>
                                        </p:tgtEl>
                                        <p:attrNameLst>
                                          <p:attrName>ppt_x</p:attrName>
                                        </p:attrNameLst>
                                      </p:cBhvr>
                                      <p:tavLst>
                                        <p:tav tm="0">
                                          <p:val>
                                            <p:strVal val="0-#ppt_w/2"/>
                                          </p:val>
                                        </p:tav>
                                        <p:tav tm="100000">
                                          <p:val>
                                            <p:strVal val="#ppt_x"/>
                                          </p:val>
                                        </p:tav>
                                      </p:tavLst>
                                    </p:anim>
                                    <p:anim calcmode="lin" valueType="num">
                                      <p:cBhvr additive="base">
                                        <p:cTn id="23" dur="500" fill="hold"/>
                                        <p:tgtEl>
                                          <p:spTgt spid="15"/>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0-#ppt_w/2"/>
                                          </p:val>
                                        </p:tav>
                                        <p:tav tm="100000">
                                          <p:val>
                                            <p:strVal val="#ppt_x"/>
                                          </p:val>
                                        </p:tav>
                                      </p:tavLst>
                                    </p:anim>
                                    <p:anim calcmode="lin" valueType="num">
                                      <p:cBhvr additive="base">
                                        <p:cTn id="28" dur="500" fill="hold"/>
                                        <p:tgtEl>
                                          <p:spTgt spid="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7" name="TextBox 26"/>
          <p:cNvSpPr txBox="1"/>
          <p:nvPr/>
        </p:nvSpPr>
        <p:spPr>
          <a:xfrm>
            <a:off x="3310966" y="6062246"/>
            <a:ext cx="1439112"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 </a:t>
            </a:r>
            <a:endParaRPr lang="en-US" sz="1600" dirty="0">
              <a:latin typeface="Goudy Old Style" panose="02020502050305020303" pitchFamily="18" charset="0"/>
            </a:endParaRPr>
          </a:p>
        </p:txBody>
      </p:sp>
      <p:sp>
        <p:nvSpPr>
          <p:cNvPr id="31" name="TextBox 30"/>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32" name="TextBox 31"/>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sp>
        <p:nvSpPr>
          <p:cNvPr id="12" name="TextBox 11"/>
          <p:cNvSpPr txBox="1"/>
          <p:nvPr/>
        </p:nvSpPr>
        <p:spPr>
          <a:xfrm>
            <a:off x="1752600" y="1214735"/>
            <a:ext cx="7086600" cy="461665"/>
          </a:xfrm>
          <a:prstGeom prst="rect">
            <a:avLst/>
          </a:prstGeom>
          <a:noFill/>
        </p:spPr>
        <p:txBody>
          <a:bodyPr wrap="square" rtlCol="0">
            <a:spAutoFit/>
          </a:bodyPr>
          <a:lstStyle/>
          <a:p>
            <a:pPr algn="ctr"/>
            <a:r>
              <a:rPr lang="en-US" sz="2200" dirty="0" smtClean="0">
                <a:solidFill>
                  <a:srgbClr val="CC0000"/>
                </a:solidFill>
                <a:effectLst>
                  <a:outerShdw blurRad="38100" dist="38100" dir="2700000" algn="tl">
                    <a:srgbClr val="000000">
                      <a:alpha val="43137"/>
                    </a:srgbClr>
                  </a:outerShdw>
                </a:effectLst>
                <a:latin typeface="Adobe Garamond Pro Bold" pitchFamily="18" charset="0"/>
              </a:rPr>
              <a:t>About - Landed Cost Module</a:t>
            </a:r>
            <a:r>
              <a:rPr lang="en-US" sz="2400" dirty="0" smtClean="0">
                <a:solidFill>
                  <a:srgbClr val="CC0000"/>
                </a:solidFill>
                <a:effectLst>
                  <a:outerShdw blurRad="38100" dist="38100" dir="2700000" algn="tl">
                    <a:srgbClr val="000000">
                      <a:alpha val="43137"/>
                    </a:srgbClr>
                  </a:outerShdw>
                </a:effectLst>
                <a:latin typeface="Adobe Garamond Pro Bold" pitchFamily="18" charset="0"/>
              </a:rPr>
              <a:t> </a:t>
            </a:r>
          </a:p>
        </p:txBody>
      </p:sp>
      <p:sp>
        <p:nvSpPr>
          <p:cNvPr id="13" name="TextBox 12"/>
          <p:cNvSpPr txBox="1"/>
          <p:nvPr/>
        </p:nvSpPr>
        <p:spPr>
          <a:xfrm>
            <a:off x="1676400" y="1600200"/>
            <a:ext cx="7391400" cy="1200329"/>
          </a:xfrm>
          <a:prstGeom prst="rect">
            <a:avLst/>
          </a:prstGeom>
          <a:noFill/>
        </p:spPr>
        <p:txBody>
          <a:bodyPr wrap="square" rtlCol="0">
            <a:spAutoFit/>
          </a:bodyPr>
          <a:lstStyle/>
          <a:p>
            <a:pPr algn="just"/>
            <a:r>
              <a:rPr lang="en-US" dirty="0" smtClean="0"/>
              <a:t>Faced with the challenges of minimizing man power consumption, passing minimal entries to record  all the costs, minimizing the data size and provide considerable speed etc., We have understood the need for arriving at the landed cost of each product. </a:t>
            </a:r>
            <a:endParaRPr lang="en-US" dirty="0"/>
          </a:p>
        </p:txBody>
      </p:sp>
      <p:sp>
        <p:nvSpPr>
          <p:cNvPr id="14" name="TextBox 13"/>
          <p:cNvSpPr txBox="1"/>
          <p:nvPr/>
        </p:nvSpPr>
        <p:spPr>
          <a:xfrm>
            <a:off x="1676400" y="2762071"/>
            <a:ext cx="7391400" cy="1477328"/>
          </a:xfrm>
          <a:prstGeom prst="rect">
            <a:avLst/>
          </a:prstGeom>
          <a:noFill/>
        </p:spPr>
        <p:txBody>
          <a:bodyPr wrap="square" rtlCol="0">
            <a:spAutoFit/>
          </a:bodyPr>
          <a:lstStyle/>
          <a:p>
            <a:pPr algn="just"/>
            <a:r>
              <a:rPr lang="en-US" dirty="0" smtClean="0"/>
              <a:t>Our Landed cost module helps account all the overhead costs of the Items in one single transaction, thereby helps minimize the human resource consumption, records all the overheads in single transaction which minimizes the no of entries to be passed, thus minimizing the data size which results in improved performance of the application/system, all in one single entry.</a:t>
            </a:r>
            <a:endParaRPr lang="en-US" dirty="0"/>
          </a:p>
        </p:txBody>
      </p:sp>
      <p:sp>
        <p:nvSpPr>
          <p:cNvPr id="15" name="TextBox 14"/>
          <p:cNvSpPr txBox="1"/>
          <p:nvPr/>
        </p:nvSpPr>
        <p:spPr>
          <a:xfrm>
            <a:off x="1676400" y="4237673"/>
            <a:ext cx="7391400" cy="1754326"/>
          </a:xfrm>
          <a:prstGeom prst="rect">
            <a:avLst/>
          </a:prstGeom>
          <a:noFill/>
        </p:spPr>
        <p:txBody>
          <a:bodyPr wrap="square" rtlCol="0">
            <a:spAutoFit/>
          </a:bodyPr>
          <a:lstStyle/>
          <a:p>
            <a:pPr algn="just"/>
            <a:r>
              <a:rPr lang="en-US" dirty="0" smtClean="0"/>
              <a:t>As opposed to the general methods of arriving at costing based on value, Landed Cost Module thereby allows you appropriate costing both, by the quantity of a given product or value of your choice. It helps you arrive effortlessly at Landed Cost of products by easing cost calculation considerably.</a:t>
            </a:r>
          </a:p>
          <a:p>
            <a:pPr algn="just"/>
            <a:r>
              <a:rPr lang="en-US" dirty="0" smtClean="0"/>
              <a:t>Please find the modus operandi of the functioning detailed hereunder</a:t>
            </a:r>
            <a:endParaRPr lang="en-US" dirty="0"/>
          </a:p>
        </p:txBody>
      </p:sp>
      <p:pic>
        <p:nvPicPr>
          <p:cNvPr id="16" name="Picture 15" descr="tt11.png"/>
          <p:cNvPicPr>
            <a:picLocks noChangeAspect="1"/>
          </p:cNvPicPr>
          <p:nvPr/>
        </p:nvPicPr>
        <p:blipFill>
          <a:blip r:embed="rId3" cstate="print"/>
          <a:stretch>
            <a:fillRect/>
          </a:stretch>
        </p:blipFill>
        <p:spPr>
          <a:xfrm>
            <a:off x="6781800" y="838200"/>
            <a:ext cx="1981200" cy="277091"/>
          </a:xfrm>
          <a:prstGeom prst="rect">
            <a:avLst/>
          </a:prstGeom>
        </p:spPr>
      </p:pic>
      <p:pic>
        <p:nvPicPr>
          <p:cNvPr id="17" name="Picture 16" descr="tally.png"/>
          <p:cNvPicPr>
            <a:picLocks noChangeAspect="1"/>
          </p:cNvPicPr>
          <p:nvPr/>
        </p:nvPicPr>
        <p:blipFill>
          <a:blip r:embed="rId4" cstate="print"/>
          <a:stretch>
            <a:fillRect/>
          </a:stretch>
        </p:blipFill>
        <p:spPr>
          <a:xfrm>
            <a:off x="7162800" y="152400"/>
            <a:ext cx="1372176" cy="703680"/>
          </a:xfrm>
          <a:prstGeom prst="rect">
            <a:avLst/>
          </a:prstGeom>
        </p:spPr>
      </p:pic>
      <p:pic>
        <p:nvPicPr>
          <p:cNvPr id="18" name="Picture 17" descr="11.png"/>
          <p:cNvPicPr>
            <a:picLocks noChangeAspect="1"/>
          </p:cNvPicPr>
          <p:nvPr/>
        </p:nvPicPr>
        <p:blipFill>
          <a:blip r:embed="rId5" cstate="print"/>
          <a:stretch>
            <a:fillRect/>
          </a:stretch>
        </p:blipFill>
        <p:spPr>
          <a:xfrm>
            <a:off x="1831846" y="84607"/>
            <a:ext cx="1901954" cy="1237417"/>
          </a:xfrm>
          <a:prstGeom prst="rect">
            <a:avLst/>
          </a:prstGeom>
        </p:spPr>
      </p:pic>
      <p:sp>
        <p:nvSpPr>
          <p:cNvPr id="19" name="Right Arrow 18"/>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12" fill="hold" grpId="0" nodeType="after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additive="base">
                                        <p:cTn id="12" dur="500" fill="hold"/>
                                        <p:tgtEl>
                                          <p:spTgt spid="13"/>
                                        </p:tgtEl>
                                        <p:attrNameLst>
                                          <p:attrName>ppt_x</p:attrName>
                                        </p:attrNameLst>
                                      </p:cBhvr>
                                      <p:tavLst>
                                        <p:tav tm="0">
                                          <p:val>
                                            <p:strVal val="0-#ppt_w/2"/>
                                          </p:val>
                                        </p:tav>
                                        <p:tav tm="100000">
                                          <p:val>
                                            <p:strVal val="#ppt_x"/>
                                          </p:val>
                                        </p:tav>
                                      </p:tavLst>
                                    </p:anim>
                                    <p:anim calcmode="lin" valueType="num">
                                      <p:cBhvr additive="base">
                                        <p:cTn id="13" dur="500" fill="hold"/>
                                        <p:tgtEl>
                                          <p:spTgt spid="13"/>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12" fill="hold" grpId="0"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500" fill="hold"/>
                                        <p:tgtEl>
                                          <p:spTgt spid="14"/>
                                        </p:tgtEl>
                                        <p:attrNameLst>
                                          <p:attrName>ppt_x</p:attrName>
                                        </p:attrNameLst>
                                      </p:cBhvr>
                                      <p:tavLst>
                                        <p:tav tm="0">
                                          <p:val>
                                            <p:strVal val="0-#ppt_w/2"/>
                                          </p:val>
                                        </p:tav>
                                        <p:tav tm="100000">
                                          <p:val>
                                            <p:strVal val="#ppt_x"/>
                                          </p:val>
                                        </p:tav>
                                      </p:tavLst>
                                    </p:anim>
                                    <p:anim calcmode="lin" valueType="num">
                                      <p:cBhvr additive="base">
                                        <p:cTn id="18" dur="500" fill="hold"/>
                                        <p:tgtEl>
                                          <p:spTgt spid="14"/>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12" fill="hold" grpId="0" nodeType="afterEffect">
                                  <p:stCondLst>
                                    <p:cond delay="0"/>
                                  </p:stCondLst>
                                  <p:childTnLst>
                                    <p:set>
                                      <p:cBhvr>
                                        <p:cTn id="21" dur="1" fill="hold">
                                          <p:stCondLst>
                                            <p:cond delay="0"/>
                                          </p:stCondLst>
                                        </p:cTn>
                                        <p:tgtEl>
                                          <p:spTgt spid="15"/>
                                        </p:tgtEl>
                                        <p:attrNameLst>
                                          <p:attrName>style.visibility</p:attrName>
                                        </p:attrNameLst>
                                      </p:cBhvr>
                                      <p:to>
                                        <p:strVal val="visible"/>
                                      </p:to>
                                    </p:set>
                                    <p:anim calcmode="lin" valueType="num">
                                      <p:cBhvr additive="base">
                                        <p:cTn id="22" dur="500" fill="hold"/>
                                        <p:tgtEl>
                                          <p:spTgt spid="15"/>
                                        </p:tgtEl>
                                        <p:attrNameLst>
                                          <p:attrName>ppt_x</p:attrName>
                                        </p:attrNameLst>
                                      </p:cBhvr>
                                      <p:tavLst>
                                        <p:tav tm="0">
                                          <p:val>
                                            <p:strVal val="0-#ppt_w/2"/>
                                          </p:val>
                                        </p:tav>
                                        <p:tav tm="100000">
                                          <p:val>
                                            <p:strVal val="#ppt_x"/>
                                          </p:val>
                                        </p:tav>
                                      </p:tavLst>
                                    </p:anim>
                                    <p:anim calcmode="lin" valueType="num">
                                      <p:cBhvr additive="base">
                                        <p:cTn id="23" dur="500" fill="hold"/>
                                        <p:tgtEl>
                                          <p:spTgt spid="15"/>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0-#ppt_w/2"/>
                                          </p:val>
                                        </p:tav>
                                        <p:tav tm="100000">
                                          <p:val>
                                            <p:strVal val="#ppt_x"/>
                                          </p:val>
                                        </p:tav>
                                      </p:tavLst>
                                    </p:anim>
                                    <p:anim calcmode="lin" valueType="num">
                                      <p:cBhvr additive="base">
                                        <p:cTn id="28" dur="500" fill="hold"/>
                                        <p:tgtEl>
                                          <p:spTgt spid="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5" name="TextBox 34"/>
          <p:cNvSpPr txBox="1"/>
          <p:nvPr/>
        </p:nvSpPr>
        <p:spPr>
          <a:xfrm>
            <a:off x="3310966" y="6062246"/>
            <a:ext cx="1439112"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 </a:t>
            </a:r>
            <a:endParaRPr lang="en-US" sz="1600" dirty="0">
              <a:latin typeface="Goudy Old Style" panose="02020502050305020303" pitchFamily="18" charset="0"/>
            </a:endParaRPr>
          </a:p>
        </p:txBody>
      </p:sp>
      <p:sp>
        <p:nvSpPr>
          <p:cNvPr id="36" name="TextBox 35"/>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37" name="TextBox 36"/>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sp>
        <p:nvSpPr>
          <p:cNvPr id="14" name="TextBox 13"/>
          <p:cNvSpPr txBox="1"/>
          <p:nvPr/>
        </p:nvSpPr>
        <p:spPr>
          <a:xfrm>
            <a:off x="1752600" y="1367135"/>
            <a:ext cx="7162799" cy="430887"/>
          </a:xfrm>
          <a:prstGeom prst="rect">
            <a:avLst/>
          </a:prstGeom>
          <a:noFill/>
        </p:spPr>
        <p:txBody>
          <a:bodyPr wrap="square" rtlCol="0">
            <a:spAutoFit/>
          </a:bodyPr>
          <a:lstStyle/>
          <a:p>
            <a:pPr algn="ctr"/>
            <a:r>
              <a:rPr lang="en-US" sz="2200" dirty="0" smtClean="0">
                <a:solidFill>
                  <a:srgbClr val="CC0000"/>
                </a:solidFill>
                <a:effectLst>
                  <a:outerShdw blurRad="38100" dist="38100" dir="2700000" algn="tl">
                    <a:srgbClr val="000000">
                      <a:alpha val="43137"/>
                    </a:srgbClr>
                  </a:outerShdw>
                </a:effectLst>
                <a:latin typeface="Adobe Garamond Pro Bold" pitchFamily="18" charset="0"/>
              </a:rPr>
              <a:t>Altering Purchase Voucher Type</a:t>
            </a:r>
            <a:endParaRPr lang="en-US" sz="2200" dirty="0">
              <a:solidFill>
                <a:srgbClr val="CC0000"/>
              </a:solidFill>
              <a:effectLst>
                <a:outerShdw blurRad="38100" dist="38100" dir="2700000" algn="tl">
                  <a:srgbClr val="000000">
                    <a:alpha val="43137"/>
                  </a:srgbClr>
                </a:outerShdw>
              </a:effectLst>
              <a:latin typeface="Adobe Garamond Pro Bold" pitchFamily="18" charset="0"/>
            </a:endParaRPr>
          </a:p>
        </p:txBody>
      </p:sp>
      <p:sp>
        <p:nvSpPr>
          <p:cNvPr id="15" name="TextBox 14"/>
          <p:cNvSpPr txBox="1"/>
          <p:nvPr/>
        </p:nvSpPr>
        <p:spPr>
          <a:xfrm>
            <a:off x="1752600" y="1868269"/>
            <a:ext cx="7239000" cy="646331"/>
          </a:xfrm>
          <a:prstGeom prst="rect">
            <a:avLst/>
          </a:prstGeom>
          <a:noFill/>
        </p:spPr>
        <p:txBody>
          <a:bodyPr wrap="square" rtlCol="0">
            <a:spAutoFit/>
          </a:bodyPr>
          <a:lstStyle/>
          <a:p>
            <a:pPr algn="just">
              <a:buFont typeface="Wingdings" pitchFamily="2" charset="2"/>
              <a:buChar char="Ø"/>
            </a:pPr>
            <a:r>
              <a:rPr lang="en-US" dirty="0" smtClean="0">
                <a:latin typeface="Bell MT" pitchFamily="18" charset="0"/>
              </a:rPr>
              <a:t>  Go to Gateway of Tally &gt; </a:t>
            </a:r>
            <a:r>
              <a:rPr lang="en-US" b="1" dirty="0" smtClean="0">
                <a:latin typeface="Bell MT" pitchFamily="18" charset="0"/>
              </a:rPr>
              <a:t>Accounts Info</a:t>
            </a:r>
            <a:r>
              <a:rPr lang="en-US" dirty="0" smtClean="0">
                <a:latin typeface="Bell MT" pitchFamily="18" charset="0"/>
              </a:rPr>
              <a:t>/ </a:t>
            </a:r>
            <a:r>
              <a:rPr lang="en-US" b="1" dirty="0" smtClean="0">
                <a:latin typeface="Bell MT" pitchFamily="18" charset="0"/>
              </a:rPr>
              <a:t>Inventory Info </a:t>
            </a:r>
            <a:r>
              <a:rPr lang="en-US" dirty="0" smtClean="0">
                <a:latin typeface="Bell MT" pitchFamily="18" charset="0"/>
              </a:rPr>
              <a:t>&gt; </a:t>
            </a:r>
          </a:p>
          <a:p>
            <a:pPr algn="just"/>
            <a:r>
              <a:rPr lang="en-US" dirty="0" smtClean="0">
                <a:latin typeface="Bell MT" pitchFamily="18" charset="0"/>
              </a:rPr>
              <a:t>    </a:t>
            </a:r>
            <a:r>
              <a:rPr lang="en-US" b="1" dirty="0" smtClean="0">
                <a:latin typeface="Bell MT" pitchFamily="18" charset="0"/>
              </a:rPr>
              <a:t>Voucher Type </a:t>
            </a:r>
            <a:r>
              <a:rPr lang="en-US" dirty="0" smtClean="0">
                <a:latin typeface="Bell MT" pitchFamily="18" charset="0"/>
              </a:rPr>
              <a:t>&gt; </a:t>
            </a:r>
            <a:r>
              <a:rPr lang="en-US" b="1" dirty="0" smtClean="0">
                <a:latin typeface="Bell MT" pitchFamily="18" charset="0"/>
              </a:rPr>
              <a:t>Alter </a:t>
            </a:r>
            <a:r>
              <a:rPr lang="en-US" dirty="0" smtClean="0">
                <a:latin typeface="Bell MT" pitchFamily="18" charset="0"/>
              </a:rPr>
              <a:t>and</a:t>
            </a:r>
            <a:r>
              <a:rPr lang="en-US" b="1" dirty="0" smtClean="0">
                <a:latin typeface="Bell MT" pitchFamily="18" charset="0"/>
              </a:rPr>
              <a:t> </a:t>
            </a:r>
            <a:r>
              <a:rPr lang="en-US" dirty="0" smtClean="0">
                <a:latin typeface="Bell MT" pitchFamily="18" charset="0"/>
              </a:rPr>
              <a:t>select Voucher Type”</a:t>
            </a:r>
            <a:r>
              <a:rPr lang="en-US" b="1" dirty="0" smtClean="0">
                <a:latin typeface="Bell MT" pitchFamily="18" charset="0"/>
              </a:rPr>
              <a:t> Purchase”</a:t>
            </a:r>
          </a:p>
        </p:txBody>
      </p:sp>
      <p:sp>
        <p:nvSpPr>
          <p:cNvPr id="16" name="TextBox 15"/>
          <p:cNvSpPr txBox="1"/>
          <p:nvPr/>
        </p:nvSpPr>
        <p:spPr>
          <a:xfrm>
            <a:off x="1665183" y="2519571"/>
            <a:ext cx="7478817" cy="1061829"/>
          </a:xfrm>
          <a:prstGeom prst="rect">
            <a:avLst/>
          </a:prstGeom>
          <a:noFill/>
        </p:spPr>
        <p:txBody>
          <a:bodyPr wrap="square" rtlCol="0">
            <a:spAutoFit/>
          </a:bodyPr>
          <a:lstStyle/>
          <a:p>
            <a:pPr algn="just">
              <a:lnSpc>
                <a:spcPct val="150000"/>
              </a:lnSpc>
              <a:buFont typeface="Wingdings" pitchFamily="2" charset="2"/>
              <a:buChar char="Ø"/>
            </a:pPr>
            <a:r>
              <a:rPr lang="en-US" dirty="0" smtClean="0">
                <a:latin typeface="Bell MT" pitchFamily="18" charset="0"/>
              </a:rPr>
              <a:t>   The Voucher type Alteration screen is displayed as below in alter mode:</a:t>
            </a:r>
          </a:p>
          <a:p>
            <a:pPr algn="just"/>
            <a:r>
              <a:rPr lang="en-US" dirty="0" smtClean="0">
                <a:latin typeface="Bell MT" pitchFamily="18" charset="0"/>
              </a:rPr>
              <a:t>   </a:t>
            </a:r>
            <a:r>
              <a:rPr lang="en-US" b="1" dirty="0" smtClean="0">
                <a:latin typeface="Bell MT" pitchFamily="18" charset="0"/>
              </a:rPr>
              <a:t>Set Use for Landed Cost (Appropriation) to “Yes” as highlighted in the </a:t>
            </a:r>
          </a:p>
          <a:p>
            <a:pPr algn="just"/>
            <a:r>
              <a:rPr lang="en-US" b="1" dirty="0" smtClean="0">
                <a:latin typeface="Bell MT" pitchFamily="18" charset="0"/>
              </a:rPr>
              <a:t>   Below screen </a:t>
            </a:r>
            <a:endParaRPr lang="en-US" dirty="0"/>
          </a:p>
        </p:txBody>
      </p:sp>
      <p:pic>
        <p:nvPicPr>
          <p:cNvPr id="17" name="Picture 16"/>
          <p:cNvPicPr/>
          <p:nvPr/>
        </p:nvPicPr>
        <p:blipFill>
          <a:blip r:embed="rId3" cstate="print"/>
          <a:srcRect/>
          <a:stretch>
            <a:fillRect/>
          </a:stretch>
        </p:blipFill>
        <p:spPr bwMode="auto">
          <a:xfrm>
            <a:off x="1981200" y="3657601"/>
            <a:ext cx="6705600" cy="2362199"/>
          </a:xfrm>
          <a:prstGeom prst="rect">
            <a:avLst/>
          </a:prstGeom>
          <a:noFill/>
          <a:ln w="9525">
            <a:noFill/>
            <a:miter lim="800000"/>
            <a:headEnd/>
            <a:tailEnd/>
          </a:ln>
        </p:spPr>
      </p:pic>
      <p:pic>
        <p:nvPicPr>
          <p:cNvPr id="18" name="Picture 17" descr="tt11.png"/>
          <p:cNvPicPr>
            <a:picLocks noChangeAspect="1"/>
          </p:cNvPicPr>
          <p:nvPr/>
        </p:nvPicPr>
        <p:blipFill>
          <a:blip r:embed="rId4" cstate="print"/>
          <a:stretch>
            <a:fillRect/>
          </a:stretch>
        </p:blipFill>
        <p:spPr>
          <a:xfrm>
            <a:off x="6781800" y="838200"/>
            <a:ext cx="1981200" cy="277091"/>
          </a:xfrm>
          <a:prstGeom prst="rect">
            <a:avLst/>
          </a:prstGeom>
        </p:spPr>
      </p:pic>
      <p:pic>
        <p:nvPicPr>
          <p:cNvPr id="19" name="Picture 18" descr="tally.png"/>
          <p:cNvPicPr>
            <a:picLocks noChangeAspect="1"/>
          </p:cNvPicPr>
          <p:nvPr/>
        </p:nvPicPr>
        <p:blipFill>
          <a:blip r:embed="rId5" cstate="print"/>
          <a:stretch>
            <a:fillRect/>
          </a:stretch>
        </p:blipFill>
        <p:spPr>
          <a:xfrm>
            <a:off x="7162800" y="152400"/>
            <a:ext cx="1372176" cy="703680"/>
          </a:xfrm>
          <a:prstGeom prst="rect">
            <a:avLst/>
          </a:prstGeom>
        </p:spPr>
      </p:pic>
      <p:pic>
        <p:nvPicPr>
          <p:cNvPr id="20" name="Picture 19" descr="11.png"/>
          <p:cNvPicPr>
            <a:picLocks noChangeAspect="1"/>
          </p:cNvPicPr>
          <p:nvPr/>
        </p:nvPicPr>
        <p:blipFill>
          <a:blip r:embed="rId6" cstate="print"/>
          <a:stretch>
            <a:fillRect/>
          </a:stretch>
        </p:blipFill>
        <p:spPr>
          <a:xfrm>
            <a:off x="1831846" y="84607"/>
            <a:ext cx="1901954" cy="1237417"/>
          </a:xfrm>
          <a:prstGeom prst="rect">
            <a:avLst/>
          </a:prstGeom>
        </p:spPr>
      </p:pic>
      <p:sp>
        <p:nvSpPr>
          <p:cNvPr id="21" name="Right Arrow 20"/>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0-#ppt_w/2"/>
                                          </p:val>
                                        </p:tav>
                                        <p:tav tm="100000">
                                          <p:val>
                                            <p:strVal val="#ppt_x"/>
                                          </p:val>
                                        </p:tav>
                                      </p:tavLst>
                                    </p:anim>
                                    <p:anim calcmode="lin" valueType="num">
                                      <p:cBhvr additive="base">
                                        <p:cTn id="8" dur="500" fill="hold"/>
                                        <p:tgtEl>
                                          <p:spTgt spid="1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1+#ppt_w/2"/>
                                          </p:val>
                                        </p:tav>
                                        <p:tav tm="100000">
                                          <p:val>
                                            <p:strVal val="#ppt_x"/>
                                          </p:val>
                                        </p:tav>
                                      </p:tavLst>
                                    </p:anim>
                                    <p:anim calcmode="lin" valueType="num">
                                      <p:cBhvr additive="base">
                                        <p:cTn id="13" dur="500" fill="hold"/>
                                        <p:tgtEl>
                                          <p:spTgt spid="15"/>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0-#ppt_w/2"/>
                                          </p:val>
                                        </p:tav>
                                        <p:tav tm="100000">
                                          <p:val>
                                            <p:strVal val="#ppt_x"/>
                                          </p:val>
                                        </p:tav>
                                      </p:tavLst>
                                    </p:anim>
                                    <p:anim calcmode="lin" valueType="num">
                                      <p:cBhvr additive="base">
                                        <p:cTn id="18" dur="500" fill="hold"/>
                                        <p:tgtEl>
                                          <p:spTgt spid="16"/>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additive="base">
                                        <p:cTn id="22" dur="500" fill="hold"/>
                                        <p:tgtEl>
                                          <p:spTgt spid="17"/>
                                        </p:tgtEl>
                                        <p:attrNameLst>
                                          <p:attrName>ppt_x</p:attrName>
                                        </p:attrNameLst>
                                      </p:cBhvr>
                                      <p:tavLst>
                                        <p:tav tm="0">
                                          <p:val>
                                            <p:strVal val="1+#ppt_w/2"/>
                                          </p:val>
                                        </p:tav>
                                        <p:tav tm="100000">
                                          <p:val>
                                            <p:strVal val="#ppt_x"/>
                                          </p:val>
                                        </p:tav>
                                      </p:tavLst>
                                    </p:anim>
                                    <p:anim calcmode="lin" valueType="num">
                                      <p:cBhvr additive="base">
                                        <p:cTn id="23" dur="500" fill="hold"/>
                                        <p:tgtEl>
                                          <p:spTgt spid="17"/>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0-#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7" name="TextBox 36"/>
          <p:cNvSpPr txBox="1"/>
          <p:nvPr/>
        </p:nvSpPr>
        <p:spPr>
          <a:xfrm>
            <a:off x="3310966" y="6062246"/>
            <a:ext cx="1397434"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a:t>
            </a:r>
            <a:endParaRPr lang="en-US" sz="1600" dirty="0">
              <a:latin typeface="Goudy Old Style" panose="02020502050305020303" pitchFamily="18" charset="0"/>
            </a:endParaRPr>
          </a:p>
        </p:txBody>
      </p:sp>
      <p:sp>
        <p:nvSpPr>
          <p:cNvPr id="38" name="TextBox 37"/>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39" name="TextBox 38"/>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sp>
        <p:nvSpPr>
          <p:cNvPr id="15" name="TextBox 14"/>
          <p:cNvSpPr txBox="1"/>
          <p:nvPr/>
        </p:nvSpPr>
        <p:spPr>
          <a:xfrm>
            <a:off x="1752600" y="1219200"/>
            <a:ext cx="6934200" cy="430887"/>
          </a:xfrm>
          <a:prstGeom prst="rect">
            <a:avLst/>
          </a:prstGeom>
          <a:noFill/>
        </p:spPr>
        <p:txBody>
          <a:bodyPr wrap="square" rtlCol="0">
            <a:spAutoFit/>
          </a:bodyPr>
          <a:lstStyle/>
          <a:p>
            <a:pPr algn="ctr"/>
            <a:r>
              <a:rPr lang="en-US" sz="2200" dirty="0" smtClean="0">
                <a:solidFill>
                  <a:srgbClr val="CC0000"/>
                </a:solidFill>
                <a:effectLst>
                  <a:outerShdw blurRad="38100" dist="38100" dir="2700000" algn="tl">
                    <a:srgbClr val="000000">
                      <a:alpha val="43137"/>
                    </a:srgbClr>
                  </a:outerShdw>
                </a:effectLst>
                <a:latin typeface="Adobe Garamond Pro Bold" pitchFamily="18" charset="0"/>
              </a:rPr>
              <a:t>Creating a Group </a:t>
            </a:r>
            <a:endParaRPr lang="en-US" sz="2200" dirty="0">
              <a:solidFill>
                <a:srgbClr val="CC0000"/>
              </a:solidFill>
              <a:effectLst>
                <a:outerShdw blurRad="38100" dist="38100" dir="2700000" algn="tl">
                  <a:srgbClr val="000000">
                    <a:alpha val="43137"/>
                  </a:srgbClr>
                </a:outerShdw>
              </a:effectLst>
              <a:latin typeface="Adobe Garamond Pro Bold" pitchFamily="18" charset="0"/>
            </a:endParaRPr>
          </a:p>
        </p:txBody>
      </p:sp>
      <p:sp>
        <p:nvSpPr>
          <p:cNvPr id="16" name="TextBox 15"/>
          <p:cNvSpPr txBox="1"/>
          <p:nvPr/>
        </p:nvSpPr>
        <p:spPr>
          <a:xfrm>
            <a:off x="1752600" y="1676400"/>
            <a:ext cx="7239000" cy="646331"/>
          </a:xfrm>
          <a:prstGeom prst="rect">
            <a:avLst/>
          </a:prstGeom>
          <a:noFill/>
        </p:spPr>
        <p:txBody>
          <a:bodyPr wrap="square" rtlCol="0">
            <a:spAutoFit/>
          </a:bodyPr>
          <a:lstStyle/>
          <a:p>
            <a:pPr>
              <a:buFont typeface="Wingdings" pitchFamily="2" charset="2"/>
              <a:buChar char="Ø"/>
            </a:pPr>
            <a:r>
              <a:rPr lang="en-US" dirty="0" smtClean="0">
                <a:latin typeface="Bell MT" pitchFamily="18" charset="0"/>
              </a:rPr>
              <a:t> Go to Gateway of Tally &gt; </a:t>
            </a:r>
            <a:r>
              <a:rPr lang="en-US" b="1" dirty="0" smtClean="0">
                <a:latin typeface="Bell MT" pitchFamily="18" charset="0"/>
              </a:rPr>
              <a:t>Accounts Info</a:t>
            </a:r>
            <a:r>
              <a:rPr lang="en-US" dirty="0" smtClean="0">
                <a:latin typeface="Bell MT" pitchFamily="18" charset="0"/>
              </a:rPr>
              <a:t>. &gt; </a:t>
            </a:r>
            <a:r>
              <a:rPr lang="en-US" b="1" dirty="0" smtClean="0">
                <a:latin typeface="Bell MT" pitchFamily="18" charset="0"/>
              </a:rPr>
              <a:t>Groups</a:t>
            </a:r>
            <a:r>
              <a:rPr lang="en-US" dirty="0" smtClean="0">
                <a:latin typeface="Bell MT" pitchFamily="18" charset="0"/>
              </a:rPr>
              <a:t> &gt; </a:t>
            </a:r>
          </a:p>
          <a:p>
            <a:r>
              <a:rPr lang="en-US" b="1" dirty="0" smtClean="0">
                <a:latin typeface="Bell MT" pitchFamily="18" charset="0"/>
              </a:rPr>
              <a:t>     Single Group </a:t>
            </a:r>
            <a:r>
              <a:rPr lang="en-US" dirty="0" smtClean="0">
                <a:latin typeface="Bell MT" pitchFamily="18" charset="0"/>
              </a:rPr>
              <a:t>click</a:t>
            </a:r>
            <a:r>
              <a:rPr lang="en-US" b="1" dirty="0" smtClean="0">
                <a:latin typeface="Bell MT" pitchFamily="18" charset="0"/>
              </a:rPr>
              <a:t> Create</a:t>
            </a:r>
          </a:p>
        </p:txBody>
      </p:sp>
      <p:sp>
        <p:nvSpPr>
          <p:cNvPr id="17" name="TextBox 16"/>
          <p:cNvSpPr txBox="1"/>
          <p:nvPr/>
        </p:nvSpPr>
        <p:spPr>
          <a:xfrm>
            <a:off x="1752600" y="2286000"/>
            <a:ext cx="3972113" cy="369332"/>
          </a:xfrm>
          <a:prstGeom prst="rect">
            <a:avLst/>
          </a:prstGeom>
          <a:noFill/>
        </p:spPr>
        <p:txBody>
          <a:bodyPr wrap="none" rtlCol="0">
            <a:spAutoFit/>
          </a:bodyPr>
          <a:lstStyle/>
          <a:p>
            <a:pPr>
              <a:buFont typeface="Wingdings" pitchFamily="2" charset="2"/>
              <a:buChar char="Ø"/>
            </a:pPr>
            <a:r>
              <a:rPr lang="en-US" dirty="0" smtClean="0">
                <a:latin typeface="Bell MT" pitchFamily="18" charset="0"/>
              </a:rPr>
              <a:t>  Group creation is displayed as below</a:t>
            </a:r>
          </a:p>
        </p:txBody>
      </p:sp>
      <p:pic>
        <p:nvPicPr>
          <p:cNvPr id="18" name="Picture 17"/>
          <p:cNvPicPr/>
          <p:nvPr/>
        </p:nvPicPr>
        <p:blipFill>
          <a:blip r:embed="rId3" cstate="print"/>
          <a:srcRect/>
          <a:stretch>
            <a:fillRect/>
          </a:stretch>
        </p:blipFill>
        <p:spPr bwMode="auto">
          <a:xfrm>
            <a:off x="2819400" y="2743200"/>
            <a:ext cx="4876800" cy="2209800"/>
          </a:xfrm>
          <a:prstGeom prst="rect">
            <a:avLst/>
          </a:prstGeom>
          <a:noFill/>
          <a:ln w="9525">
            <a:noFill/>
            <a:miter lim="800000"/>
            <a:headEnd/>
            <a:tailEnd/>
          </a:ln>
        </p:spPr>
      </p:pic>
      <p:sp>
        <p:nvSpPr>
          <p:cNvPr id="19" name="TextBox 18"/>
          <p:cNvSpPr txBox="1"/>
          <p:nvPr/>
        </p:nvSpPr>
        <p:spPr>
          <a:xfrm>
            <a:off x="1676400" y="5029200"/>
            <a:ext cx="7391400" cy="976358"/>
          </a:xfrm>
          <a:prstGeom prst="rect">
            <a:avLst/>
          </a:prstGeom>
          <a:noFill/>
        </p:spPr>
        <p:txBody>
          <a:bodyPr wrap="square" rtlCol="0">
            <a:spAutoFit/>
          </a:bodyPr>
          <a:lstStyle/>
          <a:p>
            <a:pPr>
              <a:lnSpc>
                <a:spcPts val="1700"/>
              </a:lnSpc>
            </a:pPr>
            <a:r>
              <a:rPr lang="en-US" b="1" dirty="0" smtClean="0">
                <a:latin typeface="Bell MT" pitchFamily="18" charset="0"/>
              </a:rPr>
              <a:t> Name of Group</a:t>
            </a:r>
            <a:r>
              <a:rPr lang="en-US" b="1" dirty="0" smtClean="0">
                <a:solidFill>
                  <a:srgbClr val="CC0000"/>
                </a:solidFill>
                <a:latin typeface="Bell MT" pitchFamily="18" charset="0"/>
              </a:rPr>
              <a:t> </a:t>
            </a:r>
            <a:r>
              <a:rPr lang="en-US" b="1" dirty="0" smtClean="0">
                <a:latin typeface="Bell MT" pitchFamily="18" charset="0"/>
              </a:rPr>
              <a:t>: </a:t>
            </a:r>
            <a:r>
              <a:rPr lang="en-US" dirty="0" smtClean="0">
                <a:latin typeface="Bell MT" pitchFamily="18" charset="0"/>
              </a:rPr>
              <a:t>Enter the name of the</a:t>
            </a:r>
            <a:r>
              <a:rPr lang="en-US" b="1" dirty="0" smtClean="0">
                <a:latin typeface="Bell MT" pitchFamily="18" charset="0"/>
              </a:rPr>
              <a:t> Group </a:t>
            </a:r>
            <a:r>
              <a:rPr lang="en-US" dirty="0" smtClean="0">
                <a:latin typeface="Bell MT" pitchFamily="18" charset="0"/>
              </a:rPr>
              <a:t>to be created</a:t>
            </a:r>
            <a:r>
              <a:rPr lang="en-US" b="1" dirty="0" smtClean="0">
                <a:latin typeface="Bell MT" pitchFamily="18" charset="0"/>
              </a:rPr>
              <a:t>, </a:t>
            </a:r>
            <a:r>
              <a:rPr lang="en-US" dirty="0" smtClean="0">
                <a:latin typeface="Bell MT" pitchFamily="18" charset="0"/>
              </a:rPr>
              <a:t>say </a:t>
            </a:r>
            <a:r>
              <a:rPr lang="en-US" b="1" dirty="0" smtClean="0">
                <a:latin typeface="Bell MT" pitchFamily="18" charset="0"/>
              </a:rPr>
              <a:t> “</a:t>
            </a:r>
            <a:r>
              <a:rPr lang="en-US" dirty="0" smtClean="0">
                <a:latin typeface="Bell MT" pitchFamily="18" charset="0"/>
              </a:rPr>
              <a:t>Import Charges” in the name field.</a:t>
            </a:r>
            <a:br>
              <a:rPr lang="en-US" dirty="0" smtClean="0">
                <a:latin typeface="Bell MT" pitchFamily="18" charset="0"/>
              </a:rPr>
            </a:br>
            <a:r>
              <a:rPr lang="en-US" dirty="0" smtClean="0">
                <a:latin typeface="Bell MT" pitchFamily="18" charset="0"/>
              </a:rPr>
              <a:t/>
            </a:r>
            <a:br>
              <a:rPr lang="en-US" dirty="0" smtClean="0">
                <a:latin typeface="Bell MT" pitchFamily="18" charset="0"/>
              </a:rPr>
            </a:br>
            <a:r>
              <a:rPr lang="en-US" b="1" dirty="0" smtClean="0">
                <a:latin typeface="Bell MT" pitchFamily="18" charset="0"/>
              </a:rPr>
              <a:t>Under : </a:t>
            </a:r>
            <a:r>
              <a:rPr lang="en-US" dirty="0" smtClean="0">
                <a:latin typeface="Bell MT" pitchFamily="18" charset="0"/>
              </a:rPr>
              <a:t>Select the existing</a:t>
            </a:r>
            <a:r>
              <a:rPr lang="en-US" b="1" dirty="0" smtClean="0">
                <a:latin typeface="Bell MT" pitchFamily="18" charset="0"/>
              </a:rPr>
              <a:t> (Parent) </a:t>
            </a:r>
            <a:r>
              <a:rPr lang="en-US" dirty="0" smtClean="0">
                <a:latin typeface="Bell MT" pitchFamily="18" charset="0"/>
              </a:rPr>
              <a:t>group</a:t>
            </a:r>
            <a:r>
              <a:rPr lang="en-US" b="1" dirty="0" smtClean="0">
                <a:latin typeface="Bell MT" pitchFamily="18" charset="0"/>
              </a:rPr>
              <a:t> </a:t>
            </a:r>
            <a:r>
              <a:rPr lang="en-US" dirty="0" smtClean="0">
                <a:latin typeface="Bell MT" pitchFamily="18" charset="0"/>
              </a:rPr>
              <a:t>“</a:t>
            </a:r>
            <a:r>
              <a:rPr lang="en-US" b="1" dirty="0" smtClean="0">
                <a:latin typeface="Bell MT" pitchFamily="18" charset="0"/>
              </a:rPr>
              <a:t>Direct expenses</a:t>
            </a:r>
            <a:r>
              <a:rPr lang="en-US" dirty="0" smtClean="0">
                <a:latin typeface="Bell MT" pitchFamily="18" charset="0"/>
              </a:rPr>
              <a:t>”.</a:t>
            </a:r>
          </a:p>
        </p:txBody>
      </p:sp>
      <p:pic>
        <p:nvPicPr>
          <p:cNvPr id="20" name="Picture 19" descr="tt11.png"/>
          <p:cNvPicPr>
            <a:picLocks noChangeAspect="1"/>
          </p:cNvPicPr>
          <p:nvPr/>
        </p:nvPicPr>
        <p:blipFill>
          <a:blip r:embed="rId4" cstate="print"/>
          <a:stretch>
            <a:fillRect/>
          </a:stretch>
        </p:blipFill>
        <p:spPr>
          <a:xfrm>
            <a:off x="6781800" y="838200"/>
            <a:ext cx="1981200" cy="277091"/>
          </a:xfrm>
          <a:prstGeom prst="rect">
            <a:avLst/>
          </a:prstGeom>
        </p:spPr>
      </p:pic>
      <p:pic>
        <p:nvPicPr>
          <p:cNvPr id="21" name="Picture 20" descr="tally.png"/>
          <p:cNvPicPr>
            <a:picLocks noChangeAspect="1"/>
          </p:cNvPicPr>
          <p:nvPr/>
        </p:nvPicPr>
        <p:blipFill>
          <a:blip r:embed="rId5" cstate="print"/>
          <a:stretch>
            <a:fillRect/>
          </a:stretch>
        </p:blipFill>
        <p:spPr>
          <a:xfrm>
            <a:off x="7162800" y="152400"/>
            <a:ext cx="1372176" cy="703680"/>
          </a:xfrm>
          <a:prstGeom prst="rect">
            <a:avLst/>
          </a:prstGeom>
        </p:spPr>
      </p:pic>
      <p:pic>
        <p:nvPicPr>
          <p:cNvPr id="22" name="Picture 21" descr="11.png"/>
          <p:cNvPicPr>
            <a:picLocks noChangeAspect="1"/>
          </p:cNvPicPr>
          <p:nvPr/>
        </p:nvPicPr>
        <p:blipFill>
          <a:blip r:embed="rId6" cstate="print"/>
          <a:stretch>
            <a:fillRect/>
          </a:stretch>
        </p:blipFill>
        <p:spPr>
          <a:xfrm>
            <a:off x="1831846" y="84607"/>
            <a:ext cx="1901954" cy="1237417"/>
          </a:xfrm>
          <a:prstGeom prst="rect">
            <a:avLst/>
          </a:prstGeom>
        </p:spPr>
      </p:pic>
      <p:sp>
        <p:nvSpPr>
          <p:cNvPr id="23" name="Right Arrow 22"/>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16"/>
                                        </p:tgtEl>
                                        <p:attrNameLst>
                                          <p:attrName>style.visibility</p:attrName>
                                        </p:attrNameLst>
                                      </p:cBhvr>
                                      <p:to>
                                        <p:strVal val="visible"/>
                                      </p:to>
                                    </p:set>
                                    <p:anim calcmode="lin" valueType="num">
                                      <p:cBhvr additive="base">
                                        <p:cTn id="12" dur="500" fill="hold"/>
                                        <p:tgtEl>
                                          <p:spTgt spid="16"/>
                                        </p:tgtEl>
                                        <p:attrNameLst>
                                          <p:attrName>ppt_x</p:attrName>
                                        </p:attrNameLst>
                                      </p:cBhvr>
                                      <p:tavLst>
                                        <p:tav tm="0">
                                          <p:val>
                                            <p:strVal val="1+#ppt_w/2"/>
                                          </p:val>
                                        </p:tav>
                                        <p:tav tm="100000">
                                          <p:val>
                                            <p:strVal val="#ppt_x"/>
                                          </p:val>
                                        </p:tav>
                                      </p:tavLst>
                                    </p:anim>
                                    <p:anim calcmode="lin" valueType="num">
                                      <p:cBhvr additive="base">
                                        <p:cTn id="13" dur="500" fill="hold"/>
                                        <p:tgtEl>
                                          <p:spTgt spid="16"/>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additive="base">
                                        <p:cTn id="17" dur="500" fill="hold"/>
                                        <p:tgtEl>
                                          <p:spTgt spid="17"/>
                                        </p:tgtEl>
                                        <p:attrNameLst>
                                          <p:attrName>ppt_x</p:attrName>
                                        </p:attrNameLst>
                                      </p:cBhvr>
                                      <p:tavLst>
                                        <p:tav tm="0">
                                          <p:val>
                                            <p:strVal val="0-#ppt_w/2"/>
                                          </p:val>
                                        </p:tav>
                                        <p:tav tm="100000">
                                          <p:val>
                                            <p:strVal val="#ppt_x"/>
                                          </p:val>
                                        </p:tav>
                                      </p:tavLst>
                                    </p:anim>
                                    <p:anim calcmode="lin" valueType="num">
                                      <p:cBhvr additive="base">
                                        <p:cTn id="18" dur="500" fill="hold"/>
                                        <p:tgtEl>
                                          <p:spTgt spid="17"/>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12" fill="hold" nodeType="afterEffect">
                                  <p:stCondLst>
                                    <p:cond delay="0"/>
                                  </p:stCondLst>
                                  <p:childTnLst>
                                    <p:set>
                                      <p:cBhvr>
                                        <p:cTn id="21" dur="1" fill="hold">
                                          <p:stCondLst>
                                            <p:cond delay="0"/>
                                          </p:stCondLst>
                                        </p:cTn>
                                        <p:tgtEl>
                                          <p:spTgt spid="18"/>
                                        </p:tgtEl>
                                        <p:attrNameLst>
                                          <p:attrName>style.visibility</p:attrName>
                                        </p:attrNameLst>
                                      </p:cBhvr>
                                      <p:to>
                                        <p:strVal val="visible"/>
                                      </p:to>
                                    </p:set>
                                    <p:anim calcmode="lin" valueType="num">
                                      <p:cBhvr additive="base">
                                        <p:cTn id="22" dur="500" fill="hold"/>
                                        <p:tgtEl>
                                          <p:spTgt spid="18"/>
                                        </p:tgtEl>
                                        <p:attrNameLst>
                                          <p:attrName>ppt_x</p:attrName>
                                        </p:attrNameLst>
                                      </p:cBhvr>
                                      <p:tavLst>
                                        <p:tav tm="0">
                                          <p:val>
                                            <p:strVal val="0-#ppt_w/2"/>
                                          </p:val>
                                        </p:tav>
                                        <p:tav tm="100000">
                                          <p:val>
                                            <p:strVal val="#ppt_x"/>
                                          </p:val>
                                        </p:tav>
                                      </p:tavLst>
                                    </p:anim>
                                    <p:anim calcmode="lin" valueType="num">
                                      <p:cBhvr additive="base">
                                        <p:cTn id="23" dur="500" fill="hold"/>
                                        <p:tgtEl>
                                          <p:spTgt spid="18"/>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19">
                                            <p:txEl>
                                              <p:pRg st="0" end="0"/>
                                            </p:txEl>
                                          </p:spTgt>
                                        </p:tgtEl>
                                        <p:attrNameLst>
                                          <p:attrName>style.visibility</p:attrName>
                                        </p:attrNameLst>
                                      </p:cBhvr>
                                      <p:to>
                                        <p:strVal val="visible"/>
                                      </p:to>
                                    </p:set>
                                    <p:anim calcmode="lin" valueType="num">
                                      <p:cBhvr additive="base">
                                        <p:cTn id="27" dur="500" fill="hold"/>
                                        <p:tgtEl>
                                          <p:spTgt spid="19">
                                            <p:txEl>
                                              <p:pRg st="0" end="0"/>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9">
                                            <p:txEl>
                                              <p:pRg st="0" end="0"/>
                                            </p:txEl>
                                          </p:spTgt>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8" fill="hold" nodeType="afterEffect">
                                  <p:stCondLst>
                                    <p:cond delay="0"/>
                                  </p:stCondLst>
                                  <p:childTnLst>
                                    <p:set>
                                      <p:cBhvr>
                                        <p:cTn id="31" dur="1" fill="hold">
                                          <p:stCondLst>
                                            <p:cond delay="0"/>
                                          </p:stCondLst>
                                        </p:cTn>
                                        <p:tgtEl>
                                          <p:spTgt spid="23"/>
                                        </p:tgtEl>
                                        <p:attrNameLst>
                                          <p:attrName>style.visibility</p:attrName>
                                        </p:attrNameLst>
                                      </p:cBhvr>
                                      <p:to>
                                        <p:strVal val="visible"/>
                                      </p:to>
                                    </p:set>
                                    <p:anim calcmode="lin" valueType="num">
                                      <p:cBhvr additive="base">
                                        <p:cTn id="32" dur="500" fill="hold"/>
                                        <p:tgtEl>
                                          <p:spTgt spid="23"/>
                                        </p:tgtEl>
                                        <p:attrNameLst>
                                          <p:attrName>ppt_x</p:attrName>
                                        </p:attrNameLst>
                                      </p:cBhvr>
                                      <p:tavLst>
                                        <p:tav tm="0">
                                          <p:val>
                                            <p:strVal val="0-#ppt_w/2"/>
                                          </p:val>
                                        </p:tav>
                                        <p:tav tm="100000">
                                          <p:val>
                                            <p:strVal val="#ppt_x"/>
                                          </p:val>
                                        </p:tav>
                                      </p:tavLst>
                                    </p:anim>
                                    <p:anim calcmode="lin" valueType="num">
                                      <p:cBhvr additive="base">
                                        <p:cTn id="33" dur="500" fill="hold"/>
                                        <p:tgtEl>
                                          <p:spTgt spid="2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59" name="TextBox 58"/>
          <p:cNvSpPr txBox="1"/>
          <p:nvPr/>
        </p:nvSpPr>
        <p:spPr>
          <a:xfrm>
            <a:off x="3310966" y="6062246"/>
            <a:ext cx="1439112"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 </a:t>
            </a:r>
            <a:endParaRPr lang="en-US" sz="1600" dirty="0">
              <a:latin typeface="Goudy Old Style" panose="02020502050305020303" pitchFamily="18" charset="0"/>
            </a:endParaRPr>
          </a:p>
        </p:txBody>
      </p:sp>
      <p:sp>
        <p:nvSpPr>
          <p:cNvPr id="60" name="TextBox 59"/>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61" name="TextBox 60"/>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pic>
        <p:nvPicPr>
          <p:cNvPr id="12" name="Picture 11" descr="tt11.png"/>
          <p:cNvPicPr>
            <a:picLocks noChangeAspect="1"/>
          </p:cNvPicPr>
          <p:nvPr/>
        </p:nvPicPr>
        <p:blipFill>
          <a:blip r:embed="rId3" cstate="print"/>
          <a:stretch>
            <a:fillRect/>
          </a:stretch>
        </p:blipFill>
        <p:spPr>
          <a:xfrm>
            <a:off x="6781800" y="838200"/>
            <a:ext cx="1981200" cy="277091"/>
          </a:xfrm>
          <a:prstGeom prst="rect">
            <a:avLst/>
          </a:prstGeom>
        </p:spPr>
      </p:pic>
      <p:pic>
        <p:nvPicPr>
          <p:cNvPr id="13" name="Picture 12" descr="tally.png"/>
          <p:cNvPicPr>
            <a:picLocks noChangeAspect="1"/>
          </p:cNvPicPr>
          <p:nvPr/>
        </p:nvPicPr>
        <p:blipFill>
          <a:blip r:embed="rId4" cstate="print"/>
          <a:stretch>
            <a:fillRect/>
          </a:stretch>
        </p:blipFill>
        <p:spPr>
          <a:xfrm>
            <a:off x="7162800" y="152400"/>
            <a:ext cx="1372176" cy="703680"/>
          </a:xfrm>
          <a:prstGeom prst="rect">
            <a:avLst/>
          </a:prstGeom>
        </p:spPr>
      </p:pic>
      <p:pic>
        <p:nvPicPr>
          <p:cNvPr id="14" name="Picture 13" descr="11.png"/>
          <p:cNvPicPr>
            <a:picLocks noChangeAspect="1"/>
          </p:cNvPicPr>
          <p:nvPr/>
        </p:nvPicPr>
        <p:blipFill>
          <a:blip r:embed="rId5" cstate="print"/>
          <a:stretch>
            <a:fillRect/>
          </a:stretch>
        </p:blipFill>
        <p:spPr>
          <a:xfrm>
            <a:off x="1831846" y="84607"/>
            <a:ext cx="1901954" cy="1237417"/>
          </a:xfrm>
          <a:prstGeom prst="rect">
            <a:avLst/>
          </a:prstGeom>
        </p:spPr>
      </p:pic>
      <p:sp>
        <p:nvSpPr>
          <p:cNvPr id="15" name="Right Arrow 14"/>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p:cNvPicPr/>
          <p:nvPr/>
        </p:nvPicPr>
        <p:blipFill>
          <a:blip r:embed="rId6" cstate="print"/>
          <a:srcRect/>
          <a:stretch>
            <a:fillRect/>
          </a:stretch>
        </p:blipFill>
        <p:spPr bwMode="auto">
          <a:xfrm>
            <a:off x="2133601" y="2590800"/>
            <a:ext cx="6553200" cy="2143125"/>
          </a:xfrm>
          <a:prstGeom prst="rect">
            <a:avLst/>
          </a:prstGeom>
          <a:noFill/>
          <a:ln w="9525">
            <a:noFill/>
            <a:miter lim="800000"/>
            <a:headEnd/>
            <a:tailEnd/>
          </a:ln>
        </p:spPr>
      </p:pic>
      <p:sp>
        <p:nvSpPr>
          <p:cNvPr id="17" name="TextBox 16"/>
          <p:cNvSpPr txBox="1"/>
          <p:nvPr/>
        </p:nvSpPr>
        <p:spPr>
          <a:xfrm>
            <a:off x="1752600" y="1219200"/>
            <a:ext cx="7162800" cy="430887"/>
          </a:xfrm>
          <a:prstGeom prst="rect">
            <a:avLst/>
          </a:prstGeom>
          <a:noFill/>
        </p:spPr>
        <p:txBody>
          <a:bodyPr wrap="square" rtlCol="0">
            <a:spAutoFit/>
          </a:bodyPr>
          <a:lstStyle/>
          <a:p>
            <a:pPr algn="ctr"/>
            <a:r>
              <a:rPr lang="en-US" sz="2200" dirty="0" smtClean="0">
                <a:solidFill>
                  <a:srgbClr val="CC0000"/>
                </a:solidFill>
                <a:effectLst>
                  <a:outerShdw blurRad="38100" dist="38100" dir="2700000" algn="tl">
                    <a:srgbClr val="000000">
                      <a:alpha val="43137"/>
                    </a:srgbClr>
                  </a:outerShdw>
                </a:effectLst>
                <a:latin typeface="Adobe Garamond Pro Bold" pitchFamily="18" charset="0"/>
              </a:rPr>
              <a:t>Creating a Group - </a:t>
            </a:r>
            <a:r>
              <a:rPr lang="en-US" sz="2000" dirty="0" smtClean="0">
                <a:solidFill>
                  <a:srgbClr val="CC0000"/>
                </a:solidFill>
                <a:effectLst>
                  <a:outerShdw blurRad="38100" dist="38100" dir="2700000" algn="tl">
                    <a:srgbClr val="000000">
                      <a:alpha val="43137"/>
                    </a:srgbClr>
                  </a:outerShdw>
                </a:effectLst>
                <a:latin typeface="Adobe Garamond Pro Bold" pitchFamily="18" charset="0"/>
              </a:rPr>
              <a:t>(</a:t>
            </a:r>
            <a:r>
              <a:rPr lang="en-US" sz="2000" dirty="0" err="1" smtClean="0">
                <a:solidFill>
                  <a:srgbClr val="CC0000"/>
                </a:solidFill>
                <a:effectLst>
                  <a:outerShdw blurRad="38100" dist="38100" dir="2700000" algn="tl">
                    <a:srgbClr val="000000">
                      <a:alpha val="43137"/>
                    </a:srgbClr>
                  </a:outerShdw>
                </a:effectLst>
                <a:latin typeface="Adobe Garamond Pro Bold" pitchFamily="18" charset="0"/>
              </a:rPr>
              <a:t>contd</a:t>
            </a:r>
            <a:r>
              <a:rPr lang="en-US" sz="2000" dirty="0" smtClean="0">
                <a:solidFill>
                  <a:srgbClr val="CC0000"/>
                </a:solidFill>
                <a:effectLst>
                  <a:outerShdw blurRad="38100" dist="38100" dir="2700000" algn="tl">
                    <a:srgbClr val="000000">
                      <a:alpha val="43137"/>
                    </a:srgbClr>
                  </a:outerShdw>
                </a:effectLst>
                <a:latin typeface="Adobe Garamond Pro Bold" pitchFamily="18" charset="0"/>
              </a:rPr>
              <a:t>) </a:t>
            </a:r>
            <a:endParaRPr lang="en-US" sz="2000" dirty="0">
              <a:solidFill>
                <a:srgbClr val="CC0000"/>
              </a:solidFill>
              <a:effectLst>
                <a:outerShdw blurRad="38100" dist="38100" dir="2700000" algn="tl">
                  <a:srgbClr val="000000">
                    <a:alpha val="43137"/>
                  </a:srgbClr>
                </a:outerShdw>
              </a:effectLst>
              <a:latin typeface="Adobe Garamond Pro Bold" pitchFamily="18" charset="0"/>
            </a:endParaRPr>
          </a:p>
        </p:txBody>
      </p:sp>
      <p:sp>
        <p:nvSpPr>
          <p:cNvPr id="18" name="TextBox 17"/>
          <p:cNvSpPr txBox="1"/>
          <p:nvPr/>
        </p:nvSpPr>
        <p:spPr>
          <a:xfrm>
            <a:off x="1752600" y="1676400"/>
            <a:ext cx="7233583" cy="923330"/>
          </a:xfrm>
          <a:prstGeom prst="rect">
            <a:avLst/>
          </a:prstGeom>
          <a:noFill/>
        </p:spPr>
        <p:txBody>
          <a:bodyPr wrap="none" rtlCol="0">
            <a:spAutoFit/>
          </a:bodyPr>
          <a:lstStyle/>
          <a:p>
            <a:pPr algn="just"/>
            <a:r>
              <a:rPr lang="en-US" dirty="0" smtClean="0">
                <a:latin typeface="Bell MT" pitchFamily="18" charset="0"/>
              </a:rPr>
              <a:t>With in the Group creation screen, Press F12 Configure button/key and </a:t>
            </a:r>
          </a:p>
          <a:p>
            <a:pPr algn="just"/>
            <a:r>
              <a:rPr lang="en-US" dirty="0" smtClean="0">
                <a:latin typeface="Bell MT" pitchFamily="18" charset="0"/>
              </a:rPr>
              <a:t>set </a:t>
            </a:r>
            <a:r>
              <a:rPr lang="en-US" b="1" dirty="0" smtClean="0">
                <a:latin typeface="Bell MT" pitchFamily="18" charset="0"/>
              </a:rPr>
              <a:t>Allow Advanced entries in Masters</a:t>
            </a:r>
            <a:r>
              <a:rPr lang="en-US" dirty="0" smtClean="0">
                <a:latin typeface="Bell MT" pitchFamily="18" charset="0"/>
              </a:rPr>
              <a:t> to “</a:t>
            </a:r>
            <a:r>
              <a:rPr lang="en-US" b="1" dirty="0" smtClean="0">
                <a:latin typeface="Bell MT" pitchFamily="18" charset="0"/>
              </a:rPr>
              <a:t>Yes” </a:t>
            </a:r>
            <a:r>
              <a:rPr lang="en-US" dirty="0" smtClean="0">
                <a:latin typeface="Bell MT" pitchFamily="18" charset="0"/>
              </a:rPr>
              <a:t>as shown in below</a:t>
            </a:r>
          </a:p>
          <a:p>
            <a:pPr algn="just"/>
            <a:r>
              <a:rPr lang="en-US" dirty="0" smtClean="0">
                <a:latin typeface="Bell MT" pitchFamily="18" charset="0"/>
              </a:rPr>
              <a:t>screen and  accept the same.</a:t>
            </a:r>
            <a:endParaRPr lang="en-US" dirty="0"/>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7"/>
                                        </p:tgtEl>
                                        <p:attrNameLst>
                                          <p:attrName>style.visibility</p:attrName>
                                        </p:attrNameLst>
                                      </p:cBhvr>
                                      <p:to>
                                        <p:strVal val="visible"/>
                                      </p:to>
                                    </p:set>
                                    <p:anim calcmode="lin" valueType="num">
                                      <p:cBhvr additive="base">
                                        <p:cTn id="12" dur="500" fill="hold"/>
                                        <p:tgtEl>
                                          <p:spTgt spid="17"/>
                                        </p:tgtEl>
                                        <p:attrNameLst>
                                          <p:attrName>ppt_x</p:attrName>
                                        </p:attrNameLst>
                                      </p:cBhvr>
                                      <p:tavLst>
                                        <p:tav tm="0">
                                          <p:val>
                                            <p:strVal val="0-#ppt_w/2"/>
                                          </p:val>
                                        </p:tav>
                                        <p:tav tm="100000">
                                          <p:val>
                                            <p:strVal val="#ppt_x"/>
                                          </p:val>
                                        </p:tav>
                                      </p:tavLst>
                                    </p:anim>
                                    <p:anim calcmode="lin" valueType="num">
                                      <p:cBhvr additive="base">
                                        <p:cTn id="13" dur="500" fill="hold"/>
                                        <p:tgtEl>
                                          <p:spTgt spid="17"/>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18"/>
                                        </p:tgtEl>
                                        <p:attrNameLst>
                                          <p:attrName>style.visibility</p:attrName>
                                        </p:attrNameLst>
                                      </p:cBhvr>
                                      <p:to>
                                        <p:strVal val="visible"/>
                                      </p:to>
                                    </p:set>
                                    <p:anim calcmode="lin" valueType="num">
                                      <p:cBhvr additive="base">
                                        <p:cTn id="17" dur="500" fill="hold"/>
                                        <p:tgtEl>
                                          <p:spTgt spid="18"/>
                                        </p:tgtEl>
                                        <p:attrNameLst>
                                          <p:attrName>ppt_x</p:attrName>
                                        </p:attrNameLst>
                                      </p:cBhvr>
                                      <p:tavLst>
                                        <p:tav tm="0">
                                          <p:val>
                                            <p:strVal val="1+#ppt_w/2"/>
                                          </p:val>
                                        </p:tav>
                                        <p:tav tm="100000">
                                          <p:val>
                                            <p:strVal val="#ppt_x"/>
                                          </p:val>
                                        </p:tav>
                                      </p:tavLst>
                                    </p:anim>
                                    <p:anim calcmode="lin" valueType="num">
                                      <p:cBhvr additive="base">
                                        <p:cTn id="18" dur="500" fill="hold"/>
                                        <p:tgtEl>
                                          <p:spTgt spid="18"/>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12" fill="hold" nodeType="after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additive="base">
                                        <p:cTn id="22" dur="500" fill="hold"/>
                                        <p:tgtEl>
                                          <p:spTgt spid="16"/>
                                        </p:tgtEl>
                                        <p:attrNameLst>
                                          <p:attrName>ppt_x</p:attrName>
                                        </p:attrNameLst>
                                      </p:cBhvr>
                                      <p:tavLst>
                                        <p:tav tm="0">
                                          <p:val>
                                            <p:strVal val="0-#ppt_w/2"/>
                                          </p:val>
                                        </p:tav>
                                        <p:tav tm="100000">
                                          <p:val>
                                            <p:strVal val="#ppt_x"/>
                                          </p:val>
                                        </p:tav>
                                      </p:tavLst>
                                    </p:anim>
                                    <p:anim calcmode="lin" valueType="num">
                                      <p:cBhvr additive="base">
                                        <p:cTn id="2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7" name="TextBox 26"/>
          <p:cNvSpPr txBox="1"/>
          <p:nvPr/>
        </p:nvSpPr>
        <p:spPr>
          <a:xfrm>
            <a:off x="3310966" y="6062246"/>
            <a:ext cx="1439112"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 </a:t>
            </a:r>
            <a:endParaRPr lang="en-US" sz="1600" dirty="0">
              <a:latin typeface="Goudy Old Style" panose="02020502050305020303" pitchFamily="18" charset="0"/>
            </a:endParaRPr>
          </a:p>
        </p:txBody>
      </p:sp>
      <p:sp>
        <p:nvSpPr>
          <p:cNvPr id="30" name="TextBox 29"/>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31" name="TextBox 30"/>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pic>
        <p:nvPicPr>
          <p:cNvPr id="11" name="Picture 10" descr="tt11.png"/>
          <p:cNvPicPr>
            <a:picLocks noChangeAspect="1"/>
          </p:cNvPicPr>
          <p:nvPr/>
        </p:nvPicPr>
        <p:blipFill>
          <a:blip r:embed="rId3" cstate="print"/>
          <a:stretch>
            <a:fillRect/>
          </a:stretch>
        </p:blipFill>
        <p:spPr>
          <a:xfrm>
            <a:off x="6781800" y="838200"/>
            <a:ext cx="1981200" cy="277091"/>
          </a:xfrm>
          <a:prstGeom prst="rect">
            <a:avLst/>
          </a:prstGeom>
        </p:spPr>
      </p:pic>
      <p:pic>
        <p:nvPicPr>
          <p:cNvPr id="12" name="Picture 11" descr="tally.png"/>
          <p:cNvPicPr>
            <a:picLocks noChangeAspect="1"/>
          </p:cNvPicPr>
          <p:nvPr/>
        </p:nvPicPr>
        <p:blipFill>
          <a:blip r:embed="rId4" cstate="print"/>
          <a:stretch>
            <a:fillRect/>
          </a:stretch>
        </p:blipFill>
        <p:spPr>
          <a:xfrm>
            <a:off x="7162800" y="152400"/>
            <a:ext cx="1372176" cy="703680"/>
          </a:xfrm>
          <a:prstGeom prst="rect">
            <a:avLst/>
          </a:prstGeom>
        </p:spPr>
      </p:pic>
      <p:pic>
        <p:nvPicPr>
          <p:cNvPr id="13" name="Picture 12" descr="11.png"/>
          <p:cNvPicPr>
            <a:picLocks noChangeAspect="1"/>
          </p:cNvPicPr>
          <p:nvPr/>
        </p:nvPicPr>
        <p:blipFill>
          <a:blip r:embed="rId5" cstate="print"/>
          <a:stretch>
            <a:fillRect/>
          </a:stretch>
        </p:blipFill>
        <p:spPr>
          <a:xfrm>
            <a:off x="1831846" y="84607"/>
            <a:ext cx="1901954" cy="1237417"/>
          </a:xfrm>
          <a:prstGeom prst="rect">
            <a:avLst/>
          </a:prstGeom>
        </p:spPr>
      </p:pic>
      <p:sp>
        <p:nvSpPr>
          <p:cNvPr id="15" name="Right Arrow 14"/>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752600" y="1219200"/>
            <a:ext cx="7086600" cy="430887"/>
          </a:xfrm>
          <a:prstGeom prst="rect">
            <a:avLst/>
          </a:prstGeom>
          <a:noFill/>
        </p:spPr>
        <p:txBody>
          <a:bodyPr wrap="square" rtlCol="0">
            <a:spAutoFit/>
          </a:bodyPr>
          <a:lstStyle/>
          <a:p>
            <a:pPr algn="ctr"/>
            <a:r>
              <a:rPr lang="en-US" sz="2200" dirty="0" smtClean="0">
                <a:solidFill>
                  <a:srgbClr val="CC0000"/>
                </a:solidFill>
                <a:effectLst>
                  <a:outerShdw blurRad="38100" dist="38100" dir="2700000" algn="tl">
                    <a:srgbClr val="000000">
                      <a:alpha val="43137"/>
                    </a:srgbClr>
                  </a:outerShdw>
                </a:effectLst>
                <a:latin typeface="Adobe Garamond Pro Bold" pitchFamily="18" charset="0"/>
              </a:rPr>
              <a:t>Creating a Group - </a:t>
            </a:r>
            <a:r>
              <a:rPr lang="en-US" sz="2000" dirty="0" smtClean="0">
                <a:solidFill>
                  <a:srgbClr val="CC0000"/>
                </a:solidFill>
                <a:effectLst>
                  <a:outerShdw blurRad="38100" dist="38100" dir="2700000" algn="tl">
                    <a:srgbClr val="000000">
                      <a:alpha val="43137"/>
                    </a:srgbClr>
                  </a:outerShdw>
                </a:effectLst>
                <a:latin typeface="Adobe Garamond Pro Bold" pitchFamily="18" charset="0"/>
              </a:rPr>
              <a:t>(</a:t>
            </a:r>
            <a:r>
              <a:rPr lang="en-US" sz="2000" dirty="0" err="1" smtClean="0">
                <a:solidFill>
                  <a:srgbClr val="CC0000"/>
                </a:solidFill>
                <a:effectLst>
                  <a:outerShdw blurRad="38100" dist="38100" dir="2700000" algn="tl">
                    <a:srgbClr val="000000">
                      <a:alpha val="43137"/>
                    </a:srgbClr>
                  </a:outerShdw>
                </a:effectLst>
                <a:latin typeface="Adobe Garamond Pro Bold" pitchFamily="18" charset="0"/>
              </a:rPr>
              <a:t>contd</a:t>
            </a:r>
            <a:r>
              <a:rPr lang="en-US" sz="2000" dirty="0" smtClean="0">
                <a:solidFill>
                  <a:srgbClr val="CC0000"/>
                </a:solidFill>
                <a:effectLst>
                  <a:outerShdw blurRad="38100" dist="38100" dir="2700000" algn="tl">
                    <a:srgbClr val="000000">
                      <a:alpha val="43137"/>
                    </a:srgbClr>
                  </a:outerShdw>
                </a:effectLst>
                <a:latin typeface="Adobe Garamond Pro Bold" pitchFamily="18" charset="0"/>
              </a:rPr>
              <a:t>) </a:t>
            </a:r>
            <a:endParaRPr lang="en-US" sz="2000" dirty="0">
              <a:solidFill>
                <a:srgbClr val="CC0000"/>
              </a:solidFill>
              <a:effectLst>
                <a:outerShdw blurRad="38100" dist="38100" dir="2700000" algn="tl">
                  <a:srgbClr val="000000">
                    <a:alpha val="43137"/>
                  </a:srgbClr>
                </a:outerShdw>
              </a:effectLst>
              <a:latin typeface="Adobe Garamond Pro Bold" pitchFamily="18" charset="0"/>
            </a:endParaRPr>
          </a:p>
        </p:txBody>
      </p:sp>
      <p:sp>
        <p:nvSpPr>
          <p:cNvPr id="17" name="TextBox 16"/>
          <p:cNvSpPr txBox="1"/>
          <p:nvPr/>
        </p:nvSpPr>
        <p:spPr>
          <a:xfrm>
            <a:off x="1752600" y="1828800"/>
            <a:ext cx="7239000" cy="1200329"/>
          </a:xfrm>
          <a:prstGeom prst="rect">
            <a:avLst/>
          </a:prstGeom>
          <a:noFill/>
        </p:spPr>
        <p:txBody>
          <a:bodyPr wrap="square" rtlCol="0">
            <a:spAutoFit/>
          </a:bodyPr>
          <a:lstStyle/>
          <a:p>
            <a:r>
              <a:rPr lang="en-US" dirty="0" smtClean="0">
                <a:latin typeface="Bell MT" pitchFamily="18" charset="0"/>
              </a:rPr>
              <a:t> Set </a:t>
            </a:r>
            <a:r>
              <a:rPr lang="en-US" b="1" dirty="0" smtClean="0">
                <a:latin typeface="Bell MT" pitchFamily="18" charset="0"/>
              </a:rPr>
              <a:t>Used for Calculation (</a:t>
            </a:r>
            <a:r>
              <a:rPr lang="en-US" b="1" dirty="0" err="1" smtClean="0">
                <a:latin typeface="Bell MT" pitchFamily="18" charset="0"/>
              </a:rPr>
              <a:t>eg</a:t>
            </a:r>
            <a:r>
              <a:rPr lang="en-US" b="1" dirty="0" smtClean="0">
                <a:latin typeface="Bell MT" pitchFamily="18" charset="0"/>
              </a:rPr>
              <a:t>. </a:t>
            </a:r>
            <a:r>
              <a:rPr lang="en-US" dirty="0" smtClean="0">
                <a:latin typeface="Bell MT" pitchFamily="18" charset="0"/>
              </a:rPr>
              <a:t>Taxes</a:t>
            </a:r>
            <a:r>
              <a:rPr lang="en-US" b="1" dirty="0" smtClean="0">
                <a:latin typeface="Bell MT" pitchFamily="18" charset="0"/>
              </a:rPr>
              <a:t>, </a:t>
            </a:r>
            <a:r>
              <a:rPr lang="en-US" dirty="0" smtClean="0">
                <a:latin typeface="Bell MT" pitchFamily="18" charset="0"/>
              </a:rPr>
              <a:t>Discounts</a:t>
            </a:r>
            <a:r>
              <a:rPr lang="en-US" b="1" dirty="0" smtClean="0">
                <a:latin typeface="Bell MT" pitchFamily="18" charset="0"/>
              </a:rPr>
              <a:t>)</a:t>
            </a:r>
            <a:r>
              <a:rPr lang="en-US" dirty="0" smtClean="0">
                <a:latin typeface="Bell MT" pitchFamily="18" charset="0"/>
              </a:rPr>
              <a:t> to “</a:t>
            </a:r>
            <a:r>
              <a:rPr lang="en-US" b="1" dirty="0" smtClean="0">
                <a:latin typeface="Bell MT" pitchFamily="18" charset="0"/>
              </a:rPr>
              <a:t>Yes</a:t>
            </a:r>
            <a:r>
              <a:rPr lang="en-US" dirty="0" smtClean="0">
                <a:latin typeface="Bell MT" pitchFamily="18" charset="0"/>
              </a:rPr>
              <a:t>”.</a:t>
            </a:r>
            <a:r>
              <a:rPr lang="en-US" b="1" dirty="0" smtClean="0">
                <a:latin typeface="Bell MT" pitchFamily="18" charset="0"/>
              </a:rPr>
              <a:t/>
            </a:r>
            <a:br>
              <a:rPr lang="en-US" b="1" dirty="0" smtClean="0">
                <a:latin typeface="Bell MT" pitchFamily="18" charset="0"/>
              </a:rPr>
            </a:br>
            <a:r>
              <a:rPr lang="en-US" b="1" dirty="0" smtClean="0">
                <a:latin typeface="Bell MT" pitchFamily="18" charset="0"/>
              </a:rPr>
              <a:t/>
            </a:r>
            <a:br>
              <a:rPr lang="en-US" b="1" dirty="0" smtClean="0">
                <a:latin typeface="Bell MT" pitchFamily="18" charset="0"/>
              </a:rPr>
            </a:br>
            <a:r>
              <a:rPr lang="en-US" b="1" dirty="0" smtClean="0">
                <a:latin typeface="Bell MT" pitchFamily="18" charset="0"/>
              </a:rPr>
              <a:t> </a:t>
            </a:r>
            <a:r>
              <a:rPr lang="en-US" dirty="0" smtClean="0">
                <a:latin typeface="Bell MT" pitchFamily="18" charset="0"/>
              </a:rPr>
              <a:t>And </a:t>
            </a:r>
            <a:r>
              <a:rPr lang="en-US" b="1" dirty="0" smtClean="0">
                <a:latin typeface="Bell MT" pitchFamily="18" charset="0"/>
              </a:rPr>
              <a:t>Method to allocate when used in Purchase Invoice</a:t>
            </a:r>
            <a:r>
              <a:rPr lang="en-US" dirty="0" smtClean="0">
                <a:latin typeface="Bell MT" pitchFamily="18" charset="0"/>
              </a:rPr>
              <a:t> to be </a:t>
            </a:r>
          </a:p>
          <a:p>
            <a:r>
              <a:rPr lang="en-US" b="1" dirty="0" smtClean="0">
                <a:latin typeface="Bell MT" pitchFamily="18" charset="0"/>
              </a:rPr>
              <a:t> Appropriate by Value</a:t>
            </a:r>
            <a:r>
              <a:rPr lang="en-US" dirty="0" smtClean="0">
                <a:latin typeface="Bell MT" pitchFamily="18" charset="0"/>
              </a:rPr>
              <a:t> as shown below</a:t>
            </a:r>
          </a:p>
        </p:txBody>
      </p:sp>
      <p:pic>
        <p:nvPicPr>
          <p:cNvPr id="18" name="Picture 2"/>
          <p:cNvPicPr>
            <a:picLocks noChangeAspect="1" noChangeArrowheads="1"/>
          </p:cNvPicPr>
          <p:nvPr/>
        </p:nvPicPr>
        <p:blipFill>
          <a:blip r:embed="rId6" cstate="print"/>
          <a:srcRect/>
          <a:stretch>
            <a:fillRect/>
          </a:stretch>
        </p:blipFill>
        <p:spPr bwMode="auto">
          <a:xfrm>
            <a:off x="2209800" y="3200400"/>
            <a:ext cx="6057900" cy="1552575"/>
          </a:xfrm>
          <a:prstGeom prst="rect">
            <a:avLst/>
          </a:prstGeom>
          <a:noFill/>
          <a:ln w="9525">
            <a:noFill/>
            <a:miter lim="800000"/>
            <a:headEnd/>
            <a:tailEnd/>
          </a:ln>
        </p:spPr>
      </p:pic>
      <p:sp>
        <p:nvSpPr>
          <p:cNvPr id="19" name="TextBox 18"/>
          <p:cNvSpPr txBox="1"/>
          <p:nvPr/>
        </p:nvSpPr>
        <p:spPr>
          <a:xfrm>
            <a:off x="1828800" y="4867870"/>
            <a:ext cx="7239000" cy="1200329"/>
          </a:xfrm>
          <a:prstGeom prst="rect">
            <a:avLst/>
          </a:prstGeom>
          <a:noFill/>
        </p:spPr>
        <p:txBody>
          <a:bodyPr wrap="square" rtlCol="0">
            <a:spAutoFit/>
          </a:bodyPr>
          <a:lstStyle/>
          <a:p>
            <a:r>
              <a:rPr lang="en-US" b="1" dirty="0" smtClean="0">
                <a:latin typeface="Bell MT" pitchFamily="18" charset="0"/>
              </a:rPr>
              <a:t>Note</a:t>
            </a:r>
            <a:r>
              <a:rPr lang="en-US" dirty="0" smtClean="0">
                <a:latin typeface="Bell MT" pitchFamily="18" charset="0"/>
              </a:rPr>
              <a:t> : Please do not change the </a:t>
            </a:r>
            <a:r>
              <a:rPr lang="en-US" b="1" dirty="0" smtClean="0">
                <a:latin typeface="Bell MT" pitchFamily="18" charset="0"/>
              </a:rPr>
              <a:t>Method to allocate when used in Purchase Invoice</a:t>
            </a:r>
            <a:r>
              <a:rPr lang="en-US" dirty="0" smtClean="0">
                <a:latin typeface="Bell MT" pitchFamily="18" charset="0"/>
              </a:rPr>
              <a:t>  in between once the same is set to either “</a:t>
            </a:r>
            <a:r>
              <a:rPr lang="en-US" b="1" dirty="0" smtClean="0">
                <a:latin typeface="Bell MT" pitchFamily="18" charset="0"/>
              </a:rPr>
              <a:t>Appropriate by Value</a:t>
            </a:r>
            <a:r>
              <a:rPr lang="en-US" dirty="0" smtClean="0">
                <a:latin typeface="Bell MT" pitchFamily="18" charset="0"/>
              </a:rPr>
              <a:t>” or </a:t>
            </a:r>
            <a:r>
              <a:rPr lang="en-US" b="1" dirty="0" smtClean="0">
                <a:latin typeface="Bell MT" pitchFamily="18" charset="0"/>
              </a:rPr>
              <a:t> “Appropriate by Cost”</a:t>
            </a:r>
            <a:r>
              <a:rPr lang="en-US" dirty="0" smtClean="0">
                <a:latin typeface="Bell MT" pitchFamily="18" charset="0"/>
              </a:rPr>
              <a:t> . Changing the values in between may adverse the calculations.</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6"/>
                                        </p:tgtEl>
                                        <p:attrNameLst>
                                          <p:attrName>style.visibility</p:attrName>
                                        </p:attrNameLst>
                                      </p:cBhvr>
                                      <p:to>
                                        <p:strVal val="visible"/>
                                      </p:to>
                                    </p:set>
                                    <p:anim calcmode="lin" valueType="num">
                                      <p:cBhvr additive="base">
                                        <p:cTn id="12" dur="500" fill="hold"/>
                                        <p:tgtEl>
                                          <p:spTgt spid="16"/>
                                        </p:tgtEl>
                                        <p:attrNameLst>
                                          <p:attrName>ppt_x</p:attrName>
                                        </p:attrNameLst>
                                      </p:cBhvr>
                                      <p:tavLst>
                                        <p:tav tm="0">
                                          <p:val>
                                            <p:strVal val="0-#ppt_w/2"/>
                                          </p:val>
                                        </p:tav>
                                        <p:tav tm="100000">
                                          <p:val>
                                            <p:strVal val="#ppt_x"/>
                                          </p:val>
                                        </p:tav>
                                      </p:tavLst>
                                    </p:anim>
                                    <p:anim calcmode="lin" valueType="num">
                                      <p:cBhvr additive="base">
                                        <p:cTn id="13" dur="500" fill="hold"/>
                                        <p:tgtEl>
                                          <p:spTgt spid="16"/>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nodeType="afterEffect">
                                  <p:stCondLst>
                                    <p:cond delay="0"/>
                                  </p:stCondLst>
                                  <p:childTnLst>
                                    <p:set>
                                      <p:cBhvr>
                                        <p:cTn id="16" dur="1" fill="hold">
                                          <p:stCondLst>
                                            <p:cond delay="0"/>
                                          </p:stCondLst>
                                        </p:cTn>
                                        <p:tgtEl>
                                          <p:spTgt spid="17">
                                            <p:txEl>
                                              <p:pRg st="0" end="0"/>
                                            </p:txEl>
                                          </p:spTgt>
                                        </p:tgtEl>
                                        <p:attrNameLst>
                                          <p:attrName>style.visibility</p:attrName>
                                        </p:attrNameLst>
                                      </p:cBhvr>
                                      <p:to>
                                        <p:strVal val="visible"/>
                                      </p:to>
                                    </p:set>
                                    <p:anim calcmode="lin" valueType="num">
                                      <p:cBhvr additive="base">
                                        <p:cTn id="17" dur="500" fill="hold"/>
                                        <p:tgtEl>
                                          <p:spTgt spid="17">
                                            <p:txEl>
                                              <p:pRg st="0" end="0"/>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17">
                                            <p:txEl>
                                              <p:pRg st="0" end="0"/>
                                            </p:tx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17">
                                            <p:txEl>
                                              <p:pRg st="1" end="1"/>
                                            </p:txEl>
                                          </p:spTgt>
                                        </p:tgtEl>
                                        <p:attrNameLst>
                                          <p:attrName>style.visibility</p:attrName>
                                        </p:attrNameLst>
                                      </p:cBhvr>
                                      <p:to>
                                        <p:strVal val="visible"/>
                                      </p:to>
                                    </p:set>
                                    <p:anim calcmode="lin" valueType="num">
                                      <p:cBhvr additive="base">
                                        <p:cTn id="22" dur="500" fill="hold"/>
                                        <p:tgtEl>
                                          <p:spTgt spid="17">
                                            <p:txEl>
                                              <p:pRg st="1" end="1"/>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17">
                                            <p:txEl>
                                              <p:pRg st="1" end="1"/>
                                            </p:txEl>
                                          </p:spTgt>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18"/>
                                        </p:tgtEl>
                                        <p:attrNameLst>
                                          <p:attrName>style.visibility</p:attrName>
                                        </p:attrNameLst>
                                      </p:cBhvr>
                                      <p:to>
                                        <p:strVal val="visible"/>
                                      </p:to>
                                    </p:set>
                                    <p:anim calcmode="lin" valueType="num">
                                      <p:cBhvr additive="base">
                                        <p:cTn id="27" dur="500" fill="hold"/>
                                        <p:tgtEl>
                                          <p:spTgt spid="18"/>
                                        </p:tgtEl>
                                        <p:attrNameLst>
                                          <p:attrName>ppt_x</p:attrName>
                                        </p:attrNameLst>
                                      </p:cBhvr>
                                      <p:tavLst>
                                        <p:tav tm="0">
                                          <p:val>
                                            <p:strVal val="0-#ppt_w/2"/>
                                          </p:val>
                                        </p:tav>
                                        <p:tav tm="100000">
                                          <p:val>
                                            <p:strVal val="#ppt_x"/>
                                          </p:val>
                                        </p:tav>
                                      </p:tavLst>
                                    </p:anim>
                                    <p:anim calcmode="lin" valueType="num">
                                      <p:cBhvr additive="base">
                                        <p:cTn id="28" dur="500" fill="hold"/>
                                        <p:tgtEl>
                                          <p:spTgt spid="18"/>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8" fill="hold" nodeType="afterEffect">
                                  <p:stCondLst>
                                    <p:cond delay="0"/>
                                  </p:stCondLst>
                                  <p:childTnLst>
                                    <p:set>
                                      <p:cBhvr>
                                        <p:cTn id="31" dur="1" fill="hold">
                                          <p:stCondLst>
                                            <p:cond delay="0"/>
                                          </p:stCondLst>
                                        </p:cTn>
                                        <p:tgtEl>
                                          <p:spTgt spid="19">
                                            <p:txEl>
                                              <p:pRg st="0" end="0"/>
                                            </p:txEl>
                                          </p:spTgt>
                                        </p:tgtEl>
                                        <p:attrNameLst>
                                          <p:attrName>style.visibility</p:attrName>
                                        </p:attrNameLst>
                                      </p:cBhvr>
                                      <p:to>
                                        <p:strVal val="visible"/>
                                      </p:to>
                                    </p:set>
                                    <p:anim calcmode="lin" valueType="num">
                                      <p:cBhvr additive="base">
                                        <p:cTn id="32" dur="500" fill="hold"/>
                                        <p:tgtEl>
                                          <p:spTgt spid="19">
                                            <p:txEl>
                                              <p:pRg st="0" end="0"/>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1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1" name="TextBox 30"/>
          <p:cNvSpPr txBox="1"/>
          <p:nvPr/>
        </p:nvSpPr>
        <p:spPr>
          <a:xfrm>
            <a:off x="3310966" y="6062246"/>
            <a:ext cx="1448730"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 </a:t>
            </a:r>
            <a:endParaRPr lang="en-US" sz="1600" dirty="0">
              <a:latin typeface="Goudy Old Style" panose="02020502050305020303" pitchFamily="18" charset="0"/>
            </a:endParaRPr>
          </a:p>
        </p:txBody>
      </p:sp>
      <p:sp>
        <p:nvSpPr>
          <p:cNvPr id="32" name="TextBox 31"/>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33" name="TextBox 32"/>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pic>
        <p:nvPicPr>
          <p:cNvPr id="12" name="Picture 11" descr="tt11.png"/>
          <p:cNvPicPr>
            <a:picLocks noChangeAspect="1"/>
          </p:cNvPicPr>
          <p:nvPr/>
        </p:nvPicPr>
        <p:blipFill>
          <a:blip r:embed="rId3" cstate="print"/>
          <a:stretch>
            <a:fillRect/>
          </a:stretch>
        </p:blipFill>
        <p:spPr>
          <a:xfrm>
            <a:off x="6781800" y="838200"/>
            <a:ext cx="1981200" cy="277091"/>
          </a:xfrm>
          <a:prstGeom prst="rect">
            <a:avLst/>
          </a:prstGeom>
        </p:spPr>
      </p:pic>
      <p:pic>
        <p:nvPicPr>
          <p:cNvPr id="13" name="Picture 12" descr="tally.png"/>
          <p:cNvPicPr>
            <a:picLocks noChangeAspect="1"/>
          </p:cNvPicPr>
          <p:nvPr/>
        </p:nvPicPr>
        <p:blipFill>
          <a:blip r:embed="rId4" cstate="print"/>
          <a:stretch>
            <a:fillRect/>
          </a:stretch>
        </p:blipFill>
        <p:spPr>
          <a:xfrm>
            <a:off x="7162800" y="152400"/>
            <a:ext cx="1372176" cy="703680"/>
          </a:xfrm>
          <a:prstGeom prst="rect">
            <a:avLst/>
          </a:prstGeom>
        </p:spPr>
      </p:pic>
      <p:pic>
        <p:nvPicPr>
          <p:cNvPr id="14" name="Picture 13" descr="11.png"/>
          <p:cNvPicPr>
            <a:picLocks noChangeAspect="1"/>
          </p:cNvPicPr>
          <p:nvPr/>
        </p:nvPicPr>
        <p:blipFill>
          <a:blip r:embed="rId5" cstate="print"/>
          <a:stretch>
            <a:fillRect/>
          </a:stretch>
        </p:blipFill>
        <p:spPr>
          <a:xfrm>
            <a:off x="1831846" y="84607"/>
            <a:ext cx="1901954" cy="1237417"/>
          </a:xfrm>
          <a:prstGeom prst="rect">
            <a:avLst/>
          </a:prstGeom>
        </p:spPr>
      </p:pic>
      <p:sp>
        <p:nvSpPr>
          <p:cNvPr id="15" name="Right Arrow 14"/>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1752600" y="1752600"/>
            <a:ext cx="7239000" cy="369332"/>
          </a:xfrm>
          <a:prstGeom prst="rect">
            <a:avLst/>
          </a:prstGeom>
        </p:spPr>
        <p:txBody>
          <a:bodyPr wrap="square">
            <a:spAutoFit/>
          </a:bodyPr>
          <a:lstStyle/>
          <a:p>
            <a:pPr>
              <a:buFont typeface="Wingdings" pitchFamily="2" charset="2"/>
              <a:buChar char="Ø"/>
            </a:pPr>
            <a:r>
              <a:rPr lang="en-US" dirty="0" smtClean="0">
                <a:latin typeface="Bell MT" pitchFamily="18" charset="0"/>
              </a:rPr>
              <a:t>The Group Creation screen is displayed as below after the above updates:</a:t>
            </a:r>
            <a:endParaRPr lang="en-US" dirty="0">
              <a:latin typeface="Bell MT" pitchFamily="18" charset="0"/>
            </a:endParaRPr>
          </a:p>
        </p:txBody>
      </p:sp>
      <p:pic>
        <p:nvPicPr>
          <p:cNvPr id="17" name="Picture 16"/>
          <p:cNvPicPr/>
          <p:nvPr/>
        </p:nvPicPr>
        <p:blipFill>
          <a:blip r:embed="rId6" cstate="print"/>
          <a:srcRect/>
          <a:stretch>
            <a:fillRect/>
          </a:stretch>
        </p:blipFill>
        <p:spPr bwMode="auto">
          <a:xfrm>
            <a:off x="2286000" y="2274332"/>
            <a:ext cx="6096000" cy="3505200"/>
          </a:xfrm>
          <a:prstGeom prst="rect">
            <a:avLst/>
          </a:prstGeom>
          <a:noFill/>
          <a:ln w="9525">
            <a:noFill/>
            <a:miter lim="800000"/>
            <a:headEnd/>
            <a:tailEnd/>
          </a:ln>
        </p:spPr>
      </p:pic>
      <p:sp>
        <p:nvSpPr>
          <p:cNvPr id="18" name="TextBox 17"/>
          <p:cNvSpPr txBox="1"/>
          <p:nvPr/>
        </p:nvSpPr>
        <p:spPr>
          <a:xfrm>
            <a:off x="1752600" y="1219200"/>
            <a:ext cx="6934200" cy="430887"/>
          </a:xfrm>
          <a:prstGeom prst="rect">
            <a:avLst/>
          </a:prstGeom>
          <a:noFill/>
        </p:spPr>
        <p:txBody>
          <a:bodyPr wrap="square" rtlCol="0">
            <a:spAutoFit/>
          </a:bodyPr>
          <a:lstStyle/>
          <a:p>
            <a:pPr algn="ctr"/>
            <a:r>
              <a:rPr lang="en-US" sz="2200" dirty="0" smtClean="0">
                <a:solidFill>
                  <a:srgbClr val="CC0000"/>
                </a:solidFill>
                <a:effectLst>
                  <a:outerShdw blurRad="38100" dist="38100" dir="2700000" algn="tl">
                    <a:srgbClr val="000000">
                      <a:alpha val="43137"/>
                    </a:srgbClr>
                  </a:outerShdw>
                </a:effectLst>
                <a:latin typeface="Adobe Garamond Pro Bold" pitchFamily="18" charset="0"/>
              </a:rPr>
              <a:t>Creating a Group - </a:t>
            </a:r>
            <a:r>
              <a:rPr lang="en-US" sz="2000" dirty="0" smtClean="0">
                <a:solidFill>
                  <a:srgbClr val="CC0000"/>
                </a:solidFill>
                <a:effectLst>
                  <a:outerShdw blurRad="38100" dist="38100" dir="2700000" algn="tl">
                    <a:srgbClr val="000000">
                      <a:alpha val="43137"/>
                    </a:srgbClr>
                  </a:outerShdw>
                </a:effectLst>
                <a:latin typeface="Adobe Garamond Pro Bold" pitchFamily="18" charset="0"/>
              </a:rPr>
              <a:t>(</a:t>
            </a:r>
            <a:r>
              <a:rPr lang="en-US" sz="2000" dirty="0" err="1" smtClean="0">
                <a:solidFill>
                  <a:srgbClr val="CC0000"/>
                </a:solidFill>
                <a:effectLst>
                  <a:outerShdw blurRad="38100" dist="38100" dir="2700000" algn="tl">
                    <a:srgbClr val="000000">
                      <a:alpha val="43137"/>
                    </a:srgbClr>
                  </a:outerShdw>
                </a:effectLst>
                <a:latin typeface="Adobe Garamond Pro Bold" pitchFamily="18" charset="0"/>
              </a:rPr>
              <a:t>contd</a:t>
            </a:r>
            <a:r>
              <a:rPr lang="en-US" sz="2000" dirty="0" smtClean="0">
                <a:solidFill>
                  <a:srgbClr val="CC0000"/>
                </a:solidFill>
                <a:effectLst>
                  <a:outerShdw blurRad="38100" dist="38100" dir="2700000" algn="tl">
                    <a:srgbClr val="000000">
                      <a:alpha val="43137"/>
                    </a:srgbClr>
                  </a:outerShdw>
                </a:effectLst>
                <a:latin typeface="Adobe Garamond Pro Bold" pitchFamily="18" charset="0"/>
              </a:rPr>
              <a:t>) </a:t>
            </a:r>
            <a:endParaRPr lang="en-US" sz="2000" dirty="0">
              <a:solidFill>
                <a:srgbClr val="CC0000"/>
              </a:solidFill>
              <a:effectLst>
                <a:outerShdw blurRad="38100" dist="38100" dir="2700000" algn="tl">
                  <a:srgbClr val="000000">
                    <a:alpha val="43137"/>
                  </a:srgbClr>
                </a:outerShdw>
              </a:effectLst>
              <a:latin typeface="Adobe Garamond Pro Bold" pitchFamily="18" charset="0"/>
            </a:endParaRPr>
          </a:p>
        </p:txBody>
      </p:sp>
    </p:spTree>
    <p:extLst>
      <p:ext uri="{BB962C8B-B14F-4D97-AF65-F5344CB8AC3E}">
        <p14:creationId xmlns:p14="http://schemas.microsoft.com/office/powerpoint/2010/main" xmlns="" val="677847630"/>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additive="base">
                                        <p:cTn id="12" dur="500" fill="hold"/>
                                        <p:tgtEl>
                                          <p:spTgt spid="18"/>
                                        </p:tgtEl>
                                        <p:attrNameLst>
                                          <p:attrName>ppt_x</p:attrName>
                                        </p:attrNameLst>
                                      </p:cBhvr>
                                      <p:tavLst>
                                        <p:tav tm="0">
                                          <p:val>
                                            <p:strVal val="0-#ppt_w/2"/>
                                          </p:val>
                                        </p:tav>
                                        <p:tav tm="100000">
                                          <p:val>
                                            <p:strVal val="#ppt_x"/>
                                          </p:val>
                                        </p:tav>
                                      </p:tavLst>
                                    </p:anim>
                                    <p:anim calcmode="lin" valueType="num">
                                      <p:cBhvr additive="base">
                                        <p:cTn id="13" dur="500" fill="hold"/>
                                        <p:tgtEl>
                                          <p:spTgt spid="18"/>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1+#ppt_w/2"/>
                                          </p:val>
                                        </p:tav>
                                        <p:tav tm="100000">
                                          <p:val>
                                            <p:strVal val="#ppt_x"/>
                                          </p:val>
                                        </p:tav>
                                      </p:tavLst>
                                    </p:anim>
                                    <p:anim calcmode="lin" valueType="num">
                                      <p:cBhvr additive="base">
                                        <p:cTn id="18" dur="500" fill="hold"/>
                                        <p:tgtEl>
                                          <p:spTgt spid="16"/>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nodeType="after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additive="base">
                                        <p:cTn id="22" dur="500" fill="hold"/>
                                        <p:tgtEl>
                                          <p:spTgt spid="17"/>
                                        </p:tgtEl>
                                        <p:attrNameLst>
                                          <p:attrName>ppt_x</p:attrName>
                                        </p:attrNameLst>
                                      </p:cBhvr>
                                      <p:tavLst>
                                        <p:tav tm="0">
                                          <p:val>
                                            <p:strVal val="0-#ppt_w/2"/>
                                          </p:val>
                                        </p:tav>
                                        <p:tav tm="100000">
                                          <p:val>
                                            <p:strVal val="#ppt_x"/>
                                          </p:val>
                                        </p:tav>
                                      </p:tavLst>
                                    </p:anim>
                                    <p:anim calcmode="lin" valueType="num">
                                      <p:cBhvr additive="base">
                                        <p:cTn id="23" dur="5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4" name="TextBox 33"/>
          <p:cNvSpPr txBox="1"/>
          <p:nvPr/>
        </p:nvSpPr>
        <p:spPr>
          <a:xfrm>
            <a:off x="3310966" y="6062246"/>
            <a:ext cx="1439112" cy="338554"/>
          </a:xfrm>
          <a:prstGeom prst="rect">
            <a:avLst/>
          </a:prstGeom>
          <a:noFill/>
        </p:spPr>
        <p:txBody>
          <a:bodyPr wrap="none" rtlCol="0">
            <a:spAutoFit/>
          </a:bodyPr>
          <a:lstStyle/>
          <a:p>
            <a:r>
              <a:rPr lang="en-US" sz="1600" dirty="0" smtClean="0"/>
              <a:t>  </a:t>
            </a:r>
            <a:r>
              <a:rPr lang="en-US" sz="1600" dirty="0" smtClean="0">
                <a:latin typeface="Goudy Old Style" panose="02020502050305020303" pitchFamily="18" charset="0"/>
              </a:rPr>
              <a:t>Presented by : </a:t>
            </a:r>
            <a:endParaRPr lang="en-US" sz="1600" dirty="0">
              <a:latin typeface="Goudy Old Style" panose="02020502050305020303" pitchFamily="18" charset="0"/>
            </a:endParaRPr>
          </a:p>
        </p:txBody>
      </p:sp>
      <p:sp>
        <p:nvSpPr>
          <p:cNvPr id="35" name="TextBox 34"/>
          <p:cNvSpPr txBox="1"/>
          <p:nvPr/>
        </p:nvSpPr>
        <p:spPr>
          <a:xfrm>
            <a:off x="3387166" y="6367046"/>
            <a:ext cx="3231013" cy="338554"/>
          </a:xfrm>
          <a:prstGeom prst="rect">
            <a:avLst/>
          </a:prstGeom>
          <a:noFill/>
        </p:spPr>
        <p:txBody>
          <a:bodyPr wrap="none" rtlCol="0">
            <a:spAutoFit/>
          </a:bodyPr>
          <a:lstStyle/>
          <a:p>
            <a:r>
              <a:rPr lang="en-US" sz="1600" b="1" dirty="0" smtClean="0">
                <a:solidFill>
                  <a:srgbClr val="C00000"/>
                </a:solidFill>
                <a:latin typeface="Goudy Old Style" panose="02020502050305020303" pitchFamily="18" charset="0"/>
              </a:rPr>
              <a:t>EE Software Technologies Pvt. Ltd.</a:t>
            </a:r>
            <a:endParaRPr lang="en-US" sz="1600" b="1" dirty="0">
              <a:solidFill>
                <a:srgbClr val="C00000"/>
              </a:solidFill>
              <a:latin typeface="Goudy Old Style" panose="02020502050305020303" pitchFamily="18" charset="0"/>
            </a:endParaRPr>
          </a:p>
        </p:txBody>
      </p:sp>
      <p:sp>
        <p:nvSpPr>
          <p:cNvPr id="36" name="TextBox 35"/>
          <p:cNvSpPr txBox="1"/>
          <p:nvPr/>
        </p:nvSpPr>
        <p:spPr>
          <a:xfrm>
            <a:off x="6400800" y="6367046"/>
            <a:ext cx="1718997" cy="338554"/>
          </a:xfrm>
          <a:prstGeom prst="rect">
            <a:avLst/>
          </a:prstGeom>
          <a:noFill/>
        </p:spPr>
        <p:txBody>
          <a:bodyPr wrap="none" rtlCol="0">
            <a:spAutoFit/>
          </a:bodyPr>
          <a:lstStyle/>
          <a:p>
            <a:r>
              <a:rPr lang="en-US" sz="1600" dirty="0" smtClean="0">
                <a:latin typeface="Goudy Old Style" panose="02020502050305020303" pitchFamily="18" charset="0"/>
              </a:rPr>
              <a:t>Copyright © 2013 </a:t>
            </a:r>
            <a:endParaRPr lang="en-US" sz="1600" dirty="0">
              <a:latin typeface="Goudy Old Style" panose="02020502050305020303" pitchFamily="18" charset="0"/>
            </a:endParaRPr>
          </a:p>
        </p:txBody>
      </p:sp>
      <p:pic>
        <p:nvPicPr>
          <p:cNvPr id="16" name="Picture 15" descr="tt11.png"/>
          <p:cNvPicPr>
            <a:picLocks noChangeAspect="1"/>
          </p:cNvPicPr>
          <p:nvPr/>
        </p:nvPicPr>
        <p:blipFill>
          <a:blip r:embed="rId3" cstate="print"/>
          <a:stretch>
            <a:fillRect/>
          </a:stretch>
        </p:blipFill>
        <p:spPr>
          <a:xfrm>
            <a:off x="6781800" y="838200"/>
            <a:ext cx="1981200" cy="277091"/>
          </a:xfrm>
          <a:prstGeom prst="rect">
            <a:avLst/>
          </a:prstGeom>
        </p:spPr>
      </p:pic>
      <p:pic>
        <p:nvPicPr>
          <p:cNvPr id="17" name="Picture 16" descr="tally.png"/>
          <p:cNvPicPr>
            <a:picLocks noChangeAspect="1"/>
          </p:cNvPicPr>
          <p:nvPr/>
        </p:nvPicPr>
        <p:blipFill>
          <a:blip r:embed="rId4" cstate="print"/>
          <a:stretch>
            <a:fillRect/>
          </a:stretch>
        </p:blipFill>
        <p:spPr>
          <a:xfrm>
            <a:off x="7162800" y="152400"/>
            <a:ext cx="1372176" cy="703680"/>
          </a:xfrm>
          <a:prstGeom prst="rect">
            <a:avLst/>
          </a:prstGeom>
        </p:spPr>
      </p:pic>
      <p:pic>
        <p:nvPicPr>
          <p:cNvPr id="18" name="Picture 17" descr="11.png"/>
          <p:cNvPicPr>
            <a:picLocks noChangeAspect="1"/>
          </p:cNvPicPr>
          <p:nvPr/>
        </p:nvPicPr>
        <p:blipFill>
          <a:blip r:embed="rId5" cstate="print"/>
          <a:stretch>
            <a:fillRect/>
          </a:stretch>
        </p:blipFill>
        <p:spPr>
          <a:xfrm>
            <a:off x="1831846" y="84607"/>
            <a:ext cx="1901954" cy="1237417"/>
          </a:xfrm>
          <a:prstGeom prst="rect">
            <a:avLst/>
          </a:prstGeom>
        </p:spPr>
      </p:pic>
      <p:sp>
        <p:nvSpPr>
          <p:cNvPr id="21" name="Right Arrow 20"/>
          <p:cNvSpPr/>
          <p:nvPr/>
        </p:nvSpPr>
        <p:spPr>
          <a:xfrm>
            <a:off x="8513375" y="6236732"/>
            <a:ext cx="554425" cy="545068"/>
          </a:xfrm>
          <a:prstGeom prst="rightArrow">
            <a:avLst/>
          </a:prstGeom>
          <a:solidFill>
            <a:srgbClr val="CC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1752600" y="1169313"/>
            <a:ext cx="7010400" cy="430887"/>
          </a:xfrm>
          <a:prstGeom prst="rect">
            <a:avLst/>
          </a:prstGeom>
          <a:noFill/>
        </p:spPr>
        <p:txBody>
          <a:bodyPr wrap="square" rtlCol="0">
            <a:spAutoFit/>
          </a:bodyPr>
          <a:lstStyle/>
          <a:p>
            <a:pPr algn="ctr"/>
            <a:r>
              <a:rPr lang="en-US" sz="2200" dirty="0" smtClean="0">
                <a:solidFill>
                  <a:srgbClr val="CC0000"/>
                </a:solidFill>
                <a:effectLst>
                  <a:outerShdw blurRad="38100" dist="38100" dir="2700000" algn="tl">
                    <a:srgbClr val="000000">
                      <a:alpha val="43137"/>
                    </a:srgbClr>
                  </a:outerShdw>
                </a:effectLst>
                <a:latin typeface="Adobe Garamond Pro Bold" pitchFamily="18" charset="0"/>
              </a:rPr>
              <a:t>Creating a ledger</a:t>
            </a:r>
          </a:p>
        </p:txBody>
      </p:sp>
      <p:sp>
        <p:nvSpPr>
          <p:cNvPr id="23" name="TextBox 22"/>
          <p:cNvSpPr txBox="1"/>
          <p:nvPr/>
        </p:nvSpPr>
        <p:spPr>
          <a:xfrm>
            <a:off x="1752600" y="1563469"/>
            <a:ext cx="7239000" cy="646331"/>
          </a:xfrm>
          <a:prstGeom prst="rect">
            <a:avLst/>
          </a:prstGeom>
          <a:noFill/>
        </p:spPr>
        <p:txBody>
          <a:bodyPr wrap="square" rtlCol="0">
            <a:spAutoFit/>
          </a:bodyPr>
          <a:lstStyle/>
          <a:p>
            <a:pPr>
              <a:buFont typeface="Wingdings" pitchFamily="2" charset="2"/>
              <a:buChar char="Ø"/>
            </a:pPr>
            <a:r>
              <a:rPr lang="en-US" dirty="0" smtClean="0">
                <a:latin typeface="Bell MT" pitchFamily="18" charset="0"/>
              </a:rPr>
              <a:t>  Go to </a:t>
            </a:r>
            <a:r>
              <a:rPr lang="en-US" b="1" dirty="0" smtClean="0">
                <a:latin typeface="Bell MT" pitchFamily="18" charset="0"/>
              </a:rPr>
              <a:t>Gateway of Tally &gt; Accounts Info. &gt; Ledgers &gt; </a:t>
            </a:r>
          </a:p>
          <a:p>
            <a:r>
              <a:rPr lang="en-US" b="1" dirty="0" smtClean="0">
                <a:latin typeface="Bell MT" pitchFamily="18" charset="0"/>
              </a:rPr>
              <a:t>      Single Ledger </a:t>
            </a:r>
            <a:r>
              <a:rPr lang="en-US" dirty="0" smtClean="0">
                <a:latin typeface="Bell MT" pitchFamily="18" charset="0"/>
              </a:rPr>
              <a:t>click</a:t>
            </a:r>
            <a:r>
              <a:rPr lang="en-US" b="1" dirty="0" smtClean="0">
                <a:latin typeface="Bell MT" pitchFamily="18" charset="0"/>
              </a:rPr>
              <a:t> Create</a:t>
            </a:r>
            <a:endParaRPr lang="en-US" dirty="0">
              <a:latin typeface="Bell MT" pitchFamily="18" charset="0"/>
            </a:endParaRPr>
          </a:p>
        </p:txBody>
      </p:sp>
      <p:sp>
        <p:nvSpPr>
          <p:cNvPr id="27" name="TextBox 26"/>
          <p:cNvSpPr txBox="1"/>
          <p:nvPr/>
        </p:nvSpPr>
        <p:spPr>
          <a:xfrm>
            <a:off x="2056410" y="2133600"/>
            <a:ext cx="5755743" cy="369332"/>
          </a:xfrm>
          <a:prstGeom prst="rect">
            <a:avLst/>
          </a:prstGeom>
          <a:noFill/>
        </p:spPr>
        <p:txBody>
          <a:bodyPr wrap="none" rtlCol="0">
            <a:spAutoFit/>
          </a:bodyPr>
          <a:lstStyle/>
          <a:p>
            <a:r>
              <a:rPr lang="en-US" b="1" dirty="0" smtClean="0">
                <a:latin typeface="Bell MT" pitchFamily="18" charset="0"/>
              </a:rPr>
              <a:t>Name : </a:t>
            </a:r>
            <a:r>
              <a:rPr lang="en-US" dirty="0" smtClean="0">
                <a:latin typeface="Bell MT" pitchFamily="18" charset="0"/>
              </a:rPr>
              <a:t>Enter the</a:t>
            </a:r>
            <a:r>
              <a:rPr lang="en-US" b="1" dirty="0" smtClean="0">
                <a:latin typeface="Bell MT" pitchFamily="18" charset="0"/>
              </a:rPr>
              <a:t> </a:t>
            </a:r>
            <a:r>
              <a:rPr lang="en-US" dirty="0" smtClean="0">
                <a:latin typeface="Bell MT" pitchFamily="18" charset="0"/>
              </a:rPr>
              <a:t>Name</a:t>
            </a:r>
            <a:r>
              <a:rPr lang="en-US" b="1" dirty="0" smtClean="0">
                <a:latin typeface="Bell MT" pitchFamily="18" charset="0"/>
              </a:rPr>
              <a:t> </a:t>
            </a:r>
            <a:r>
              <a:rPr lang="en-US" dirty="0" smtClean="0">
                <a:latin typeface="Bell MT" pitchFamily="18" charset="0"/>
              </a:rPr>
              <a:t>of the </a:t>
            </a:r>
            <a:r>
              <a:rPr lang="en-US" b="1" dirty="0" smtClean="0">
                <a:latin typeface="Bell MT" pitchFamily="18" charset="0"/>
              </a:rPr>
              <a:t>Ledger</a:t>
            </a:r>
            <a:r>
              <a:rPr lang="en-US" dirty="0" smtClean="0">
                <a:latin typeface="Bell MT" pitchFamily="18" charset="0"/>
              </a:rPr>
              <a:t> say </a:t>
            </a:r>
            <a:r>
              <a:rPr lang="en-US" b="1" dirty="0" smtClean="0">
                <a:latin typeface="Bell MT" pitchFamily="18" charset="0"/>
              </a:rPr>
              <a:t>Customs Duty</a:t>
            </a:r>
          </a:p>
        </p:txBody>
      </p:sp>
      <p:pic>
        <p:nvPicPr>
          <p:cNvPr id="30" name="Picture 29"/>
          <p:cNvPicPr/>
          <p:nvPr/>
        </p:nvPicPr>
        <p:blipFill>
          <a:blip r:embed="rId6" cstate="print"/>
          <a:srcRect/>
          <a:stretch>
            <a:fillRect/>
          </a:stretch>
        </p:blipFill>
        <p:spPr bwMode="auto">
          <a:xfrm>
            <a:off x="2133600" y="3048000"/>
            <a:ext cx="6477000" cy="2514600"/>
          </a:xfrm>
          <a:prstGeom prst="rect">
            <a:avLst/>
          </a:prstGeom>
          <a:noFill/>
          <a:ln w="9525">
            <a:noFill/>
            <a:miter lim="800000"/>
            <a:headEnd/>
            <a:tailEnd/>
          </a:ln>
        </p:spPr>
      </p:pic>
      <p:sp>
        <p:nvSpPr>
          <p:cNvPr id="31" name="TextBox 30"/>
          <p:cNvSpPr txBox="1"/>
          <p:nvPr/>
        </p:nvSpPr>
        <p:spPr>
          <a:xfrm>
            <a:off x="1752600" y="5525869"/>
            <a:ext cx="7200048" cy="646331"/>
          </a:xfrm>
          <a:prstGeom prst="rect">
            <a:avLst/>
          </a:prstGeom>
          <a:noFill/>
        </p:spPr>
        <p:txBody>
          <a:bodyPr wrap="none" rtlCol="0">
            <a:spAutoFit/>
          </a:bodyPr>
          <a:lstStyle/>
          <a:p>
            <a:r>
              <a:rPr lang="en-US" b="1" dirty="0" smtClean="0"/>
              <a:t>Note :</a:t>
            </a:r>
            <a:r>
              <a:rPr lang="en-US" dirty="0" smtClean="0">
                <a:solidFill>
                  <a:srgbClr val="C00000"/>
                </a:solidFill>
              </a:rPr>
              <a:t> </a:t>
            </a:r>
            <a:r>
              <a:rPr lang="en-US" dirty="0" smtClean="0"/>
              <a:t>We can create all relevant ledgers (overhead expenses like : duties,</a:t>
            </a:r>
          </a:p>
          <a:p>
            <a:r>
              <a:rPr lang="en-US" dirty="0" smtClean="0"/>
              <a:t>  taxes, freight, insurance, etc)  as much as we need under the </a:t>
            </a:r>
            <a:r>
              <a:rPr lang="en-US" b="1" dirty="0" smtClean="0"/>
              <a:t>same group.</a:t>
            </a:r>
            <a:endParaRPr lang="en-US" dirty="0" smtClean="0"/>
          </a:p>
        </p:txBody>
      </p:sp>
      <p:sp>
        <p:nvSpPr>
          <p:cNvPr id="33" name="TextBox 32"/>
          <p:cNvSpPr txBox="1"/>
          <p:nvPr/>
        </p:nvSpPr>
        <p:spPr>
          <a:xfrm>
            <a:off x="2057400" y="2438400"/>
            <a:ext cx="6096990" cy="646331"/>
          </a:xfrm>
          <a:prstGeom prst="rect">
            <a:avLst/>
          </a:prstGeom>
          <a:noFill/>
        </p:spPr>
        <p:txBody>
          <a:bodyPr wrap="none" rtlCol="0">
            <a:spAutoFit/>
          </a:bodyPr>
          <a:lstStyle/>
          <a:p>
            <a:r>
              <a:rPr lang="en-US" b="1" dirty="0" smtClean="0">
                <a:latin typeface="Bell MT" pitchFamily="18" charset="0"/>
              </a:rPr>
              <a:t>Under : </a:t>
            </a:r>
            <a:r>
              <a:rPr lang="en-US" dirty="0" smtClean="0">
                <a:latin typeface="Bell MT" pitchFamily="18" charset="0"/>
              </a:rPr>
              <a:t>Select the existing</a:t>
            </a:r>
            <a:r>
              <a:rPr lang="en-US" b="1" dirty="0" smtClean="0">
                <a:latin typeface="Bell MT" pitchFamily="18" charset="0"/>
              </a:rPr>
              <a:t> (Parent) </a:t>
            </a:r>
            <a:r>
              <a:rPr lang="en-US" dirty="0" smtClean="0">
                <a:latin typeface="Bell MT" pitchFamily="18" charset="0"/>
              </a:rPr>
              <a:t>group</a:t>
            </a:r>
            <a:r>
              <a:rPr lang="en-US" b="1" dirty="0" smtClean="0">
                <a:latin typeface="Bell MT" pitchFamily="18" charset="0"/>
              </a:rPr>
              <a:t> </a:t>
            </a:r>
            <a:r>
              <a:rPr lang="en-US" dirty="0" smtClean="0">
                <a:latin typeface="Bell MT" pitchFamily="18" charset="0"/>
              </a:rPr>
              <a:t>“Import Charges”.</a:t>
            </a:r>
            <a:r>
              <a:rPr lang="en-US" b="1" dirty="0" smtClean="0">
                <a:latin typeface="Bell MT" pitchFamily="18" charset="0"/>
              </a:rPr>
              <a:t> </a:t>
            </a:r>
          </a:p>
          <a:p>
            <a:r>
              <a:rPr lang="en-US" dirty="0" smtClean="0">
                <a:latin typeface="Bell MT" pitchFamily="18" charset="0"/>
              </a:rPr>
              <a:t>The Ledger Creation screen is displayed as shown:</a:t>
            </a:r>
            <a:endParaRPr lang="en-US" dirty="0"/>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0-#ppt_w/2"/>
                                          </p:val>
                                        </p:tav>
                                        <p:tav tm="100000">
                                          <p:val>
                                            <p:strVal val="#ppt_x"/>
                                          </p:val>
                                        </p:tav>
                                      </p:tavLst>
                                    </p:anim>
                                    <p:anim calcmode="lin" valueType="num">
                                      <p:cBhvr additive="base">
                                        <p:cTn id="8" dur="500" fill="hold"/>
                                        <p:tgtEl>
                                          <p:spTgt spid="21"/>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22"/>
                                        </p:tgtEl>
                                        <p:attrNameLst>
                                          <p:attrName>style.visibility</p:attrName>
                                        </p:attrNameLst>
                                      </p:cBhvr>
                                      <p:to>
                                        <p:strVal val="visible"/>
                                      </p:to>
                                    </p:set>
                                    <p:anim calcmode="lin" valueType="num">
                                      <p:cBhvr additive="base">
                                        <p:cTn id="12" dur="500" fill="hold"/>
                                        <p:tgtEl>
                                          <p:spTgt spid="22"/>
                                        </p:tgtEl>
                                        <p:attrNameLst>
                                          <p:attrName>ppt_x</p:attrName>
                                        </p:attrNameLst>
                                      </p:cBhvr>
                                      <p:tavLst>
                                        <p:tav tm="0">
                                          <p:val>
                                            <p:strVal val="0-#ppt_w/2"/>
                                          </p:val>
                                        </p:tav>
                                        <p:tav tm="100000">
                                          <p:val>
                                            <p:strVal val="#ppt_x"/>
                                          </p:val>
                                        </p:tav>
                                      </p:tavLst>
                                    </p:anim>
                                    <p:anim calcmode="lin" valueType="num">
                                      <p:cBhvr additive="base">
                                        <p:cTn id="13" dur="500" fill="hold"/>
                                        <p:tgtEl>
                                          <p:spTgt spid="22"/>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1+#ppt_w/2"/>
                                          </p:val>
                                        </p:tav>
                                        <p:tav tm="100000">
                                          <p:val>
                                            <p:strVal val="#ppt_x"/>
                                          </p:val>
                                        </p:tav>
                                      </p:tavLst>
                                    </p:anim>
                                    <p:anim calcmode="lin" valueType="num">
                                      <p:cBhvr additive="base">
                                        <p:cTn id="18" dur="500" fill="hold"/>
                                        <p:tgtEl>
                                          <p:spTgt spid="23"/>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27"/>
                                        </p:tgtEl>
                                        <p:attrNameLst>
                                          <p:attrName>style.visibility</p:attrName>
                                        </p:attrNameLst>
                                      </p:cBhvr>
                                      <p:to>
                                        <p:strVal val="visible"/>
                                      </p:to>
                                    </p:set>
                                    <p:anim calcmode="lin" valueType="num">
                                      <p:cBhvr additive="base">
                                        <p:cTn id="22" dur="500" fill="hold"/>
                                        <p:tgtEl>
                                          <p:spTgt spid="27"/>
                                        </p:tgtEl>
                                        <p:attrNameLst>
                                          <p:attrName>ppt_x</p:attrName>
                                        </p:attrNameLst>
                                      </p:cBhvr>
                                      <p:tavLst>
                                        <p:tav tm="0">
                                          <p:val>
                                            <p:strVal val="0-#ppt_w/2"/>
                                          </p:val>
                                        </p:tav>
                                        <p:tav tm="100000">
                                          <p:val>
                                            <p:strVal val="#ppt_x"/>
                                          </p:val>
                                        </p:tav>
                                      </p:tavLst>
                                    </p:anim>
                                    <p:anim calcmode="lin" valueType="num">
                                      <p:cBhvr additive="base">
                                        <p:cTn id="23" dur="500" fill="hold"/>
                                        <p:tgtEl>
                                          <p:spTgt spid="27"/>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33"/>
                                        </p:tgtEl>
                                        <p:attrNameLst>
                                          <p:attrName>style.visibility</p:attrName>
                                        </p:attrNameLst>
                                      </p:cBhvr>
                                      <p:to>
                                        <p:strVal val="visible"/>
                                      </p:to>
                                    </p:set>
                                    <p:anim calcmode="lin" valueType="num">
                                      <p:cBhvr additive="base">
                                        <p:cTn id="27" dur="500" fill="hold"/>
                                        <p:tgtEl>
                                          <p:spTgt spid="33"/>
                                        </p:tgtEl>
                                        <p:attrNameLst>
                                          <p:attrName>ppt_x</p:attrName>
                                        </p:attrNameLst>
                                      </p:cBhvr>
                                      <p:tavLst>
                                        <p:tav tm="0">
                                          <p:val>
                                            <p:strVal val="0-#ppt_w/2"/>
                                          </p:val>
                                        </p:tav>
                                        <p:tav tm="100000">
                                          <p:val>
                                            <p:strVal val="#ppt_x"/>
                                          </p:val>
                                        </p:tav>
                                      </p:tavLst>
                                    </p:anim>
                                    <p:anim calcmode="lin" valueType="num">
                                      <p:cBhvr additive="base">
                                        <p:cTn id="28" dur="500" fill="hold"/>
                                        <p:tgtEl>
                                          <p:spTgt spid="33"/>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6" fill="hold" nodeType="afterEffect">
                                  <p:stCondLst>
                                    <p:cond delay="0"/>
                                  </p:stCondLst>
                                  <p:childTnLst>
                                    <p:set>
                                      <p:cBhvr>
                                        <p:cTn id="31" dur="1" fill="hold">
                                          <p:stCondLst>
                                            <p:cond delay="0"/>
                                          </p:stCondLst>
                                        </p:cTn>
                                        <p:tgtEl>
                                          <p:spTgt spid="30"/>
                                        </p:tgtEl>
                                        <p:attrNameLst>
                                          <p:attrName>style.visibility</p:attrName>
                                        </p:attrNameLst>
                                      </p:cBhvr>
                                      <p:to>
                                        <p:strVal val="visible"/>
                                      </p:to>
                                    </p:set>
                                    <p:anim calcmode="lin" valueType="num">
                                      <p:cBhvr additive="base">
                                        <p:cTn id="32" dur="500" fill="hold"/>
                                        <p:tgtEl>
                                          <p:spTgt spid="30"/>
                                        </p:tgtEl>
                                        <p:attrNameLst>
                                          <p:attrName>ppt_x</p:attrName>
                                        </p:attrNameLst>
                                      </p:cBhvr>
                                      <p:tavLst>
                                        <p:tav tm="0">
                                          <p:val>
                                            <p:strVal val="1+#ppt_w/2"/>
                                          </p:val>
                                        </p:tav>
                                        <p:tav tm="100000">
                                          <p:val>
                                            <p:strVal val="#ppt_x"/>
                                          </p:val>
                                        </p:tav>
                                      </p:tavLst>
                                    </p:anim>
                                    <p:anim calcmode="lin" valueType="num">
                                      <p:cBhvr additive="base">
                                        <p:cTn id="33" dur="500" fill="hold"/>
                                        <p:tgtEl>
                                          <p:spTgt spid="30"/>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stCondLst>
                                    <p:cond delay="0"/>
                                  </p:stCondLst>
                                  <p:childTnLst>
                                    <p:set>
                                      <p:cBhvr>
                                        <p:cTn id="36" dur="1" fill="hold">
                                          <p:stCondLst>
                                            <p:cond delay="0"/>
                                          </p:stCondLst>
                                        </p:cTn>
                                        <p:tgtEl>
                                          <p:spTgt spid="31"/>
                                        </p:tgtEl>
                                        <p:attrNameLst>
                                          <p:attrName>style.visibility</p:attrName>
                                        </p:attrNameLst>
                                      </p:cBhvr>
                                      <p:to>
                                        <p:strVal val="visible"/>
                                      </p:to>
                                    </p:set>
                                    <p:anim calcmode="lin" valueType="num">
                                      <p:cBhvr additive="base">
                                        <p:cTn id="37" dur="500" fill="hold"/>
                                        <p:tgtEl>
                                          <p:spTgt spid="31"/>
                                        </p:tgtEl>
                                        <p:attrNameLst>
                                          <p:attrName>ppt_x</p:attrName>
                                        </p:attrNameLst>
                                      </p:cBhvr>
                                      <p:tavLst>
                                        <p:tav tm="0">
                                          <p:val>
                                            <p:strVal val="#ppt_x"/>
                                          </p:val>
                                        </p:tav>
                                        <p:tav tm="100000">
                                          <p:val>
                                            <p:strVal val="#ppt_x"/>
                                          </p:val>
                                        </p:tav>
                                      </p:tavLst>
                                    </p:anim>
                                    <p:anim calcmode="lin" valueType="num">
                                      <p:cBhvr additive="base">
                                        <p:cTn id="38"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7" grpId="0"/>
      <p:bldP spid="31" grpId="0"/>
      <p:bldP spid="3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773</TotalTime>
  <Words>1301</Words>
  <Application>Microsoft Office PowerPoint</Application>
  <PresentationFormat>On-screen Show (4:3)</PresentationFormat>
  <Paragraphs>134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vandana</dc:creator>
  <cp:lastModifiedBy>Ranganath</cp:lastModifiedBy>
  <cp:revision>123</cp:revision>
  <dcterms:created xsi:type="dcterms:W3CDTF">2013-10-16T15:19:56Z</dcterms:created>
  <dcterms:modified xsi:type="dcterms:W3CDTF">2014-04-25T13:29:53Z</dcterms:modified>
</cp:coreProperties>
</file>